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4"/>
  </p:notesMasterIdLst>
  <p:handoutMasterIdLst>
    <p:handoutMasterId r:id="rId75"/>
  </p:handoutMasterIdLst>
  <p:sldIdLst>
    <p:sldId id="256" r:id="rId5"/>
    <p:sldId id="298" r:id="rId6"/>
    <p:sldId id="308" r:id="rId7"/>
    <p:sldId id="304" r:id="rId8"/>
    <p:sldId id="258" r:id="rId9"/>
    <p:sldId id="306" r:id="rId10"/>
    <p:sldId id="257" r:id="rId11"/>
    <p:sldId id="302" r:id="rId12"/>
    <p:sldId id="307" r:id="rId13"/>
    <p:sldId id="311" r:id="rId14"/>
    <p:sldId id="281" r:id="rId15"/>
    <p:sldId id="1497" r:id="rId16"/>
    <p:sldId id="1498" r:id="rId17"/>
    <p:sldId id="296" r:id="rId18"/>
    <p:sldId id="297" r:id="rId19"/>
    <p:sldId id="283" r:id="rId20"/>
    <p:sldId id="1500" r:id="rId21"/>
    <p:sldId id="310" r:id="rId22"/>
    <p:sldId id="301" r:id="rId23"/>
    <p:sldId id="1499" r:id="rId24"/>
    <p:sldId id="305" r:id="rId25"/>
    <p:sldId id="1512" r:id="rId26"/>
    <p:sldId id="309" r:id="rId27"/>
    <p:sldId id="1515" r:id="rId28"/>
    <p:sldId id="1501" r:id="rId29"/>
    <p:sldId id="1517" r:id="rId30"/>
    <p:sldId id="1518" r:id="rId31"/>
    <p:sldId id="1516" r:id="rId32"/>
    <p:sldId id="1513" r:id="rId33"/>
    <p:sldId id="312" r:id="rId34"/>
    <p:sldId id="1514" r:id="rId35"/>
    <p:sldId id="303" r:id="rId36"/>
    <p:sldId id="1503" r:id="rId37"/>
    <p:sldId id="1504" r:id="rId38"/>
    <p:sldId id="1505" r:id="rId39"/>
    <p:sldId id="1506" r:id="rId40"/>
    <p:sldId id="1507" r:id="rId41"/>
    <p:sldId id="1508" r:id="rId42"/>
    <p:sldId id="1509" r:id="rId43"/>
    <p:sldId id="1510" r:id="rId44"/>
    <p:sldId id="1511" r:id="rId45"/>
    <p:sldId id="313" r:id="rId46"/>
    <p:sldId id="314" r:id="rId47"/>
    <p:sldId id="315" r:id="rId48"/>
    <p:sldId id="316" r:id="rId49"/>
    <p:sldId id="317" r:id="rId50"/>
    <p:sldId id="318" r:id="rId51"/>
    <p:sldId id="319" r:id="rId52"/>
    <p:sldId id="320" r:id="rId53"/>
    <p:sldId id="1519" r:id="rId54"/>
    <p:sldId id="274" r:id="rId55"/>
    <p:sldId id="300" r:id="rId56"/>
    <p:sldId id="259" r:id="rId57"/>
    <p:sldId id="260" r:id="rId58"/>
    <p:sldId id="261" r:id="rId59"/>
    <p:sldId id="262" r:id="rId60"/>
    <p:sldId id="263" r:id="rId61"/>
    <p:sldId id="264" r:id="rId62"/>
    <p:sldId id="265" r:id="rId63"/>
    <p:sldId id="266" r:id="rId64"/>
    <p:sldId id="277" r:id="rId65"/>
    <p:sldId id="267" r:id="rId66"/>
    <p:sldId id="268" r:id="rId67"/>
    <p:sldId id="269" r:id="rId68"/>
    <p:sldId id="270" r:id="rId69"/>
    <p:sldId id="271" r:id="rId70"/>
    <p:sldId id="272" r:id="rId71"/>
    <p:sldId id="273" r:id="rId72"/>
    <p:sldId id="275"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86432" autoAdjust="0"/>
  </p:normalViewPr>
  <p:slideViewPr>
    <p:cSldViewPr snapToGrid="0">
      <p:cViewPr varScale="1">
        <p:scale>
          <a:sx n="78" d="100"/>
          <a:sy n="78" d="100"/>
        </p:scale>
        <p:origin x="77" y="523"/>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w="12700">
              <a:solidFill>
                <a:schemeClr val="accent6"/>
              </a:solidFill>
            </a:ln>
            <a:effectLst/>
          </c:spPr>
          <c:invertIfNegative val="0"/>
          <c:cat>
            <c:strRef>
              <c:f>Sheet1!$A$2:$A$5</c:f>
              <c:strCache>
                <c:ptCount val="4"/>
                <c:pt idx="0">
                  <c:v>20XX</c:v>
                </c:pt>
                <c:pt idx="1">
                  <c:v>20XX</c:v>
                </c:pt>
                <c:pt idx="2">
                  <c:v>20XX</c:v>
                </c:pt>
                <c:pt idx="3">
                  <c:v>20XX</c:v>
                </c:pt>
              </c:strCache>
            </c:strRef>
          </c:cat>
          <c:val>
            <c:numRef>
              <c:f>Sheet1!$B$2:$B$5</c:f>
              <c:numCache>
                <c:formatCode>[$$-409]#,##0</c:formatCode>
                <c:ptCount val="4"/>
                <c:pt idx="0">
                  <c:v>10000</c:v>
                </c:pt>
                <c:pt idx="1">
                  <c:v>20000</c:v>
                </c:pt>
                <c:pt idx="2">
                  <c:v>30000</c:v>
                </c:pt>
                <c:pt idx="3">
                  <c:v>40000</c:v>
                </c:pt>
              </c:numCache>
            </c:numRef>
          </c:val>
          <c:extLst>
            <c:ext xmlns:c16="http://schemas.microsoft.com/office/drawing/2014/chart" uri="{C3380CC4-5D6E-409C-BE32-E72D297353CC}">
              <c16:uniqueId val="{00000000-2674-41B8-B572-B82F2D13DC00}"/>
            </c:ext>
          </c:extLst>
        </c:ser>
        <c:dLbls>
          <c:showLegendKey val="0"/>
          <c:showVal val="0"/>
          <c:showCatName val="0"/>
          <c:showSerName val="0"/>
          <c:showPercent val="0"/>
          <c:showBubbleSize val="0"/>
        </c:dLbls>
        <c:gapWidth val="35"/>
        <c:overlap val="-100"/>
        <c:axId val="694597680"/>
        <c:axId val="694598992"/>
      </c:barChart>
      <c:catAx>
        <c:axId val="694597680"/>
        <c:scaling>
          <c:orientation val="minMax"/>
        </c:scaling>
        <c:delete val="0"/>
        <c:axPos val="b"/>
        <c:numFmt formatCode="General" sourceLinked="1"/>
        <c:majorTickMark val="none"/>
        <c:minorTickMark val="none"/>
        <c:tickLblPos val="nextTo"/>
        <c:spPr>
          <a:noFill/>
          <a:ln w="6350" cap="flat" cmpd="sng" algn="ctr">
            <a:solidFill>
              <a:schemeClr val="accent3">
                <a:alpha val="40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694598992"/>
        <c:crosses val="autoZero"/>
        <c:auto val="1"/>
        <c:lblAlgn val="ctr"/>
        <c:lblOffset val="100"/>
        <c:noMultiLvlLbl val="0"/>
      </c:catAx>
      <c:valAx>
        <c:axId val="694598992"/>
        <c:scaling>
          <c:orientation val="minMax"/>
          <c:max val="40000"/>
        </c:scaling>
        <c:delete val="0"/>
        <c:axPos val="l"/>
        <c:majorGridlines>
          <c:spPr>
            <a:ln w="6350" cap="flat" cmpd="sng" algn="ctr">
              <a:solidFill>
                <a:schemeClr val="accent3">
                  <a:alpha val="40000"/>
                </a:schemeClr>
              </a:solidFill>
              <a:round/>
            </a:ln>
            <a:effectLst/>
          </c:spPr>
        </c:majorGridlines>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694597680"/>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6/20/2023</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6/20/2023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medium.com/analytics-vidhya/naive-bayes-729ac4ca48a8"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5</a:t>
            </a:fld>
            <a:endParaRPr lang="en-US" dirty="0"/>
          </a:p>
        </p:txBody>
      </p:sp>
    </p:spTree>
    <p:extLst>
      <p:ext uri="{BB962C8B-B14F-4D97-AF65-F5344CB8AC3E}">
        <p14:creationId xmlns:p14="http://schemas.microsoft.com/office/powerpoint/2010/main" val="18495816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https://medium.com/analytics-vidhya/implementing-word2vec-in-tensorflow-44f93cf2665f</a:t>
            </a:r>
          </a:p>
        </p:txBody>
      </p:sp>
      <p:sp>
        <p:nvSpPr>
          <p:cNvPr id="4" name="Slide Number Placeholder 3"/>
          <p:cNvSpPr>
            <a:spLocks noGrp="1"/>
          </p:cNvSpPr>
          <p:nvPr>
            <p:ph type="sldNum" sz="quarter" idx="10"/>
          </p:nvPr>
        </p:nvSpPr>
        <p:spPr/>
        <p:txBody>
          <a:bodyPr/>
          <a:lstStyle/>
          <a:p>
            <a:fld id="{5B8E8C4F-731C-F24D-9A9E-B4D5C84CE44D}" type="slidenum">
              <a:rPr lang="en-US" smtClean="0"/>
              <a:t>39</a:t>
            </a:fld>
            <a:endParaRPr lang="en-US"/>
          </a:p>
        </p:txBody>
      </p:sp>
    </p:spTree>
    <p:extLst>
      <p:ext uri="{BB962C8B-B14F-4D97-AF65-F5344CB8AC3E}">
        <p14:creationId xmlns:p14="http://schemas.microsoft.com/office/powerpoint/2010/main" val="3422830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https://www.youtube.com/watch?v=MtM9QrCjuK4</a:t>
            </a:r>
          </a:p>
        </p:txBody>
      </p:sp>
      <p:sp>
        <p:nvSpPr>
          <p:cNvPr id="4" name="Slide Number Placeholder 3"/>
          <p:cNvSpPr>
            <a:spLocks noGrp="1"/>
          </p:cNvSpPr>
          <p:nvPr>
            <p:ph type="sldNum" sz="quarter" idx="10"/>
          </p:nvPr>
        </p:nvSpPr>
        <p:spPr/>
        <p:txBody>
          <a:bodyPr/>
          <a:lstStyle/>
          <a:p>
            <a:fld id="{5B8E8C4F-731C-F24D-9A9E-B4D5C84CE44D}" type="slidenum">
              <a:rPr lang="en-US" smtClean="0"/>
              <a:t>40</a:t>
            </a:fld>
            <a:endParaRPr lang="en-US"/>
          </a:p>
        </p:txBody>
      </p:sp>
    </p:spTree>
    <p:extLst>
      <p:ext uri="{BB962C8B-B14F-4D97-AF65-F5344CB8AC3E}">
        <p14:creationId xmlns:p14="http://schemas.microsoft.com/office/powerpoint/2010/main" val="39504637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8E8C4F-731C-F24D-9A9E-B4D5C84CE44D}" type="slidenum">
              <a:rPr lang="en-US" smtClean="0"/>
              <a:t>41</a:t>
            </a:fld>
            <a:endParaRPr lang="en-US"/>
          </a:p>
        </p:txBody>
      </p:sp>
    </p:spTree>
    <p:extLst>
      <p:ext uri="{BB962C8B-B14F-4D97-AF65-F5344CB8AC3E}">
        <p14:creationId xmlns:p14="http://schemas.microsoft.com/office/powerpoint/2010/main" val="1442471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https://arxiv.org/abs/1706.03762</a:t>
            </a:r>
          </a:p>
        </p:txBody>
      </p:sp>
      <p:sp>
        <p:nvSpPr>
          <p:cNvPr id="4" name="Slide Number Placeholder 3"/>
          <p:cNvSpPr>
            <a:spLocks noGrp="1"/>
          </p:cNvSpPr>
          <p:nvPr>
            <p:ph type="sldNum" sz="quarter" idx="10"/>
          </p:nvPr>
        </p:nvSpPr>
        <p:spPr/>
        <p:txBody>
          <a:bodyPr/>
          <a:lstStyle/>
          <a:p>
            <a:fld id="{5B8E8C4F-731C-F24D-9A9E-B4D5C84CE44D}" type="slidenum">
              <a:rPr lang="en-US" smtClean="0"/>
              <a:t>42</a:t>
            </a:fld>
            <a:endParaRPr lang="en-US"/>
          </a:p>
        </p:txBody>
      </p:sp>
    </p:spTree>
    <p:extLst>
      <p:ext uri="{BB962C8B-B14F-4D97-AF65-F5344CB8AC3E}">
        <p14:creationId xmlns:p14="http://schemas.microsoft.com/office/powerpoint/2010/main" val="2394855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https://arxiv.org/abs/1802.05365</a:t>
            </a:r>
          </a:p>
        </p:txBody>
      </p:sp>
      <p:sp>
        <p:nvSpPr>
          <p:cNvPr id="4" name="Slide Number Placeholder 3"/>
          <p:cNvSpPr>
            <a:spLocks noGrp="1"/>
          </p:cNvSpPr>
          <p:nvPr>
            <p:ph type="sldNum" sz="quarter" idx="10"/>
          </p:nvPr>
        </p:nvSpPr>
        <p:spPr/>
        <p:txBody>
          <a:bodyPr/>
          <a:lstStyle/>
          <a:p>
            <a:fld id="{5B8E8C4F-731C-F24D-9A9E-B4D5C84CE44D}" type="slidenum">
              <a:rPr lang="en-US" smtClean="0"/>
              <a:t>43</a:t>
            </a:fld>
            <a:endParaRPr lang="en-US"/>
          </a:p>
        </p:txBody>
      </p:sp>
    </p:spTree>
    <p:extLst>
      <p:ext uri="{BB962C8B-B14F-4D97-AF65-F5344CB8AC3E}">
        <p14:creationId xmlns:p14="http://schemas.microsoft.com/office/powerpoint/2010/main" val="12979273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https://medium.com/inside-machine-learning/what-is-a-transformer-d07dd1fbec04</a:t>
            </a:r>
            <a:br>
              <a:rPr lang="en-US" dirty="0"/>
            </a:br>
            <a:br>
              <a:rPr lang="en-US" dirty="0"/>
            </a:br>
            <a:endParaRPr lang="en-US" dirty="0"/>
          </a:p>
        </p:txBody>
      </p:sp>
      <p:sp>
        <p:nvSpPr>
          <p:cNvPr id="4" name="Slide Number Placeholder 3"/>
          <p:cNvSpPr>
            <a:spLocks noGrp="1"/>
          </p:cNvSpPr>
          <p:nvPr>
            <p:ph type="sldNum" sz="quarter" idx="10"/>
          </p:nvPr>
        </p:nvSpPr>
        <p:spPr/>
        <p:txBody>
          <a:bodyPr/>
          <a:lstStyle/>
          <a:p>
            <a:fld id="{5B8E8C4F-731C-F24D-9A9E-B4D5C84CE44D}" type="slidenum">
              <a:rPr lang="en-US" smtClean="0"/>
              <a:t>44</a:t>
            </a:fld>
            <a:endParaRPr lang="en-US"/>
          </a:p>
        </p:txBody>
      </p:sp>
    </p:spTree>
    <p:extLst>
      <p:ext uri="{BB962C8B-B14F-4D97-AF65-F5344CB8AC3E}">
        <p14:creationId xmlns:p14="http://schemas.microsoft.com/office/powerpoint/2010/main" val="100551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61C4064-BE74-470D-9F2C-55CBFD48762B}"/>
              </a:ext>
            </a:extLst>
          </p:cNvPr>
          <p:cNvSpPr>
            <a:spLocks noGrp="1"/>
          </p:cNvSpPr>
          <p:nvPr>
            <p:ph type="body" idx="1"/>
          </p:nvPr>
        </p:nvSpPr>
        <p:spPr/>
        <p:txBody>
          <a:bodyPr/>
          <a:lstStyle/>
          <a:p>
            <a:r>
              <a:rPr lang="en-US" dirty="0"/>
              <a:t>Before, we dive into how we used BERT, we wanted to give a quick primer on what BERT is -&gt; read slide, pre-trained, unsupervised: input data is not labeled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0DE453-6F51-40CC-A7CF-95EE28DD07BA}"/>
              </a:ext>
            </a:extLst>
          </p:cNvPr>
          <p:cNvSpPr>
            <a:spLocks noGrp="1"/>
          </p:cNvSpPr>
          <p:nvPr>
            <p:ph type="body" idx="1"/>
          </p:nvPr>
        </p:nvSpPr>
        <p:spPr/>
        <p:txBody>
          <a:bodyPr/>
          <a:lstStyle/>
          <a:p>
            <a:r>
              <a:rPr lang="en-US" b="0" i="0" dirty="0">
                <a:solidFill>
                  <a:srgbClr val="303030"/>
                </a:solidFill>
                <a:effectLst/>
                <a:latin typeface="proxima-nova-1"/>
              </a:rPr>
              <a:t>One of the biggest challenges in NLP is the lack of enough training data. While there is a lot of text, you would need to create task-specific datasets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Embedding: a vector of numbers for each word in vocabulary – capture meanings, relationships between words, context of different words</a:t>
            </a:r>
          </a:p>
          <a:p>
            <a:endParaRPr lang="en-US" dirty="0"/>
          </a:p>
          <a:p>
            <a:endParaRPr lang="en-US" dirty="0"/>
          </a:p>
          <a:p>
            <a:r>
              <a:rPr lang="en-US" dirty="0"/>
              <a:t>And so how BERT works, is it takes an input: and has 3 </a:t>
            </a:r>
            <a:r>
              <a:rPr lang="en-US" dirty="0" err="1"/>
              <a:t>fdifferent</a:t>
            </a:r>
            <a:r>
              <a:rPr lang="en-US" dirty="0"/>
              <a:t> types of embeddings:</a:t>
            </a:r>
          </a:p>
          <a:p>
            <a:pPr marL="228600" indent="-228600">
              <a:buAutoNum type="arabicPeriod"/>
            </a:pPr>
            <a:r>
              <a:rPr lang="en-US" dirty="0"/>
              <a:t>Token, Sentence and transformer positional </a:t>
            </a:r>
          </a:p>
          <a:p>
            <a:pPr marL="228600" indent="-228600">
              <a:buAutoNum type="arabicPeriod"/>
            </a:pPr>
            <a:endParaRPr lang="en-US" dirty="0"/>
          </a:p>
          <a:p>
            <a:endParaRPr lang="en-US" dirty="0"/>
          </a:p>
          <a:p>
            <a:r>
              <a:rPr lang="en-US" dirty="0"/>
              <a:t>CLS – stands for classification: </a:t>
            </a:r>
          </a:p>
          <a:p>
            <a:r>
              <a:rPr lang="en-US" dirty="0"/>
              <a:t>SEP: separating sentences for next sentence prediction task</a:t>
            </a:r>
          </a:p>
          <a:p>
            <a:r>
              <a:rPr lang="en-US" dirty="0"/>
              <a:t>3 different types of embeddings:</a:t>
            </a:r>
          </a:p>
          <a:p>
            <a:r>
              <a:rPr lang="en-US" dirty="0"/>
              <a:t>Token: word or tokens of word-&gt; play vs playing</a:t>
            </a:r>
          </a:p>
          <a:p>
            <a:r>
              <a:rPr lang="en-US" dirty="0"/>
              <a:t>So BERT will randomly MASK a word in the sentence</a:t>
            </a:r>
          </a:p>
          <a:p>
            <a:endParaRPr lang="en-US" dirty="0"/>
          </a:p>
          <a:p>
            <a:endParaRPr lang="en-US" dirty="0"/>
          </a:p>
          <a:p>
            <a:endParaRPr lang="en-US" dirty="0"/>
          </a:p>
          <a:p>
            <a:endParaRPr lang="en-US" dirty="0"/>
          </a:p>
          <a:p>
            <a:r>
              <a:rPr lang="en-US" dirty="0"/>
              <a:t>=================================</a:t>
            </a:r>
          </a:p>
          <a:p>
            <a:r>
              <a:rPr lang="en-US" dirty="0"/>
              <a:t>CLS: stands for classification</a:t>
            </a:r>
          </a:p>
          <a:p>
            <a:r>
              <a:rPr lang="en-US" dirty="0"/>
              <a:t>[SEP]: is for separating sentences for the next sentence prediction task. “http://mlexplained.com/2019/01/07/paper-dissected-bert-pre-training-of-deep-bidirectional-transformers-for-language-understanding-explained/”</a:t>
            </a:r>
          </a:p>
          <a:p>
            <a:endParaRPr lang="en-US" dirty="0"/>
          </a:p>
          <a:p>
            <a:r>
              <a:rPr lang="en-US" dirty="0"/>
              <a:t>Image is from paper: </a:t>
            </a:r>
            <a:r>
              <a:rPr lang="en-US" b="0" i="0" dirty="0">
                <a:solidFill>
                  <a:srgbClr val="000000"/>
                </a:solidFill>
                <a:effectLst/>
                <a:latin typeface="Roboto"/>
              </a:rPr>
              <a:t>https://arxiv.org/pdf/1810.04805.pdf</a:t>
            </a:r>
          </a:p>
          <a:p>
            <a:endParaRPr lang="en-US" b="0" i="0" dirty="0">
              <a:solidFill>
                <a:srgbClr val="000000"/>
              </a:solidFill>
              <a:effectLst/>
              <a:latin typeface="Roboto"/>
            </a:endParaRPr>
          </a:p>
          <a:p>
            <a:pPr algn="l"/>
            <a:r>
              <a:rPr lang="en-US" b="0" i="0" dirty="0">
                <a:solidFill>
                  <a:srgbClr val="000000"/>
                </a:solidFill>
                <a:effectLst/>
                <a:latin typeface="Roboto"/>
              </a:rPr>
              <a:t>“</a:t>
            </a:r>
            <a:r>
              <a:rPr lang="en-US" b="0" i="0" dirty="0">
                <a:solidFill>
                  <a:srgbClr val="1A1A1A"/>
                </a:solidFill>
                <a:effectLst/>
                <a:latin typeface="Merriweather"/>
              </a:rPr>
              <a:t>As input, BERT takes token embeddings as well as a couple of additional embeddings that provide some crucial metadata. One of these embeddings is the </a:t>
            </a:r>
            <a:r>
              <a:rPr lang="en-US" b="1" i="0" dirty="0">
                <a:solidFill>
                  <a:srgbClr val="1A1A1A"/>
                </a:solidFill>
                <a:effectLst/>
                <a:latin typeface="Merriweather"/>
              </a:rPr>
              <a:t>positional embedding</a:t>
            </a:r>
            <a:r>
              <a:rPr lang="en-US" b="0" i="0" dirty="0">
                <a:solidFill>
                  <a:srgbClr val="1A1A1A"/>
                </a:solidFill>
                <a:effectLst/>
                <a:latin typeface="Merriweather"/>
              </a:rPr>
              <a:t>. One limitation of the Transformer architecture is that - unlike RNNs - it cannot take the order of the inputs into account (i.e. it will treat the first and last tokens of the inputs exactly the same if they are the same word). To overcome this problem, BERT learns and uses positional embeddings to express the position of words in a sentence. These embeddings are added to the token embeddings before feeding them into the model.</a:t>
            </a:r>
          </a:p>
          <a:p>
            <a:pPr algn="l"/>
            <a:r>
              <a:rPr lang="en-US" b="0" i="0" dirty="0">
                <a:solidFill>
                  <a:srgbClr val="1A1A1A"/>
                </a:solidFill>
                <a:effectLst/>
                <a:latin typeface="Merriweather"/>
              </a:rPr>
              <a:t>BERT also takes </a:t>
            </a:r>
            <a:r>
              <a:rPr lang="en-US" b="1" i="0" dirty="0">
                <a:solidFill>
                  <a:srgbClr val="1A1A1A"/>
                </a:solidFill>
                <a:effectLst/>
                <a:latin typeface="Merriweather"/>
              </a:rPr>
              <a:t>segment embeddings</a:t>
            </a:r>
            <a:r>
              <a:rPr lang="en-US" b="0" i="0" dirty="0">
                <a:solidFill>
                  <a:srgbClr val="1A1A1A"/>
                </a:solidFill>
                <a:effectLst/>
                <a:latin typeface="Merriweather"/>
              </a:rPr>
              <a:t> as input. BERT can be trained on sentence </a:t>
            </a:r>
            <a:r>
              <a:rPr lang="en-US" b="1" i="0" dirty="0">
                <a:solidFill>
                  <a:srgbClr val="1A1A1A"/>
                </a:solidFill>
                <a:effectLst/>
                <a:latin typeface="Merriweather"/>
              </a:rPr>
              <a:t>pairs</a:t>
            </a:r>
            <a:r>
              <a:rPr lang="en-US" b="0" i="0" dirty="0">
                <a:solidFill>
                  <a:srgbClr val="1A1A1A"/>
                </a:solidFill>
                <a:effectLst/>
                <a:latin typeface="Merriweather"/>
              </a:rPr>
              <a:t> for tasks that take sentence pairs as input (e.g. question answering and natural language inference). It learns a unique embedding for the first and second sentences to help the model distinguish between the sentences.” - http://mlexplained.com/2019/01/07/paper-dissected-bert-pre-training-of-deep-bidirectional-transformers-for-language-understanding-explained/</a:t>
            </a:r>
          </a:p>
          <a:p>
            <a:pPr algn="l"/>
            <a:endParaRPr lang="en-US" b="0" i="0" dirty="0">
              <a:solidFill>
                <a:srgbClr val="1A1A1A"/>
              </a:solidFill>
              <a:effectLst/>
              <a:latin typeface="Merriweather"/>
            </a:endParaRPr>
          </a:p>
          <a:p>
            <a:pPr algn="l"/>
            <a:r>
              <a:rPr lang="en-US" b="0" i="0" dirty="0">
                <a:solidFill>
                  <a:srgbClr val="1A1A1A"/>
                </a:solidFill>
                <a:effectLst/>
                <a:latin typeface="Merriweather"/>
              </a:rPr>
              <a:t>Sentence Embeddings can also be referenced as segment embeddings!</a:t>
            </a:r>
          </a:p>
          <a:p>
            <a:pPr algn="l"/>
            <a:endParaRPr lang="en-US" b="0" i="0" dirty="0">
              <a:solidFill>
                <a:srgbClr val="000000"/>
              </a:solidFill>
              <a:effectLst/>
              <a:latin typeface="Roboto"/>
            </a:endParaRPr>
          </a:p>
          <a:p>
            <a:endParaRPr lang="en-US" b="0" i="0" dirty="0">
              <a:solidFill>
                <a:srgbClr val="000000"/>
              </a:solidFill>
              <a:effectLst/>
              <a:latin typeface="Roboto"/>
            </a:endParaRPr>
          </a:p>
          <a:p>
            <a:endParaRPr lang="en-US" dirty="0"/>
          </a:p>
          <a:p>
            <a:endParaRPr lang="en-US" dirty="0"/>
          </a:p>
        </p:txBody>
      </p:sp>
      <p:sp>
        <p:nvSpPr>
          <p:cNvPr id="4" name="Slide Number Placeholder 3"/>
          <p:cNvSpPr>
            <a:spLocks noGrp="1"/>
          </p:cNvSpPr>
          <p:nvPr>
            <p:ph type="sldNum" sz="quarter" idx="5"/>
          </p:nvPr>
        </p:nvSpPr>
        <p:spPr/>
        <p:txBody>
          <a:bodyPr/>
          <a:lstStyle/>
          <a:p>
            <a:fld id="{5B8E8C4F-731C-F24D-9A9E-B4D5C84CE44D}" type="slidenum">
              <a:rPr lang="en-US" smtClean="0"/>
              <a:t>47</a:t>
            </a:fld>
            <a:endParaRPr lang="en-US"/>
          </a:p>
        </p:txBody>
      </p:sp>
    </p:spTree>
    <p:extLst>
      <p:ext uri="{BB962C8B-B14F-4D97-AF65-F5344CB8AC3E}">
        <p14:creationId xmlns:p14="http://schemas.microsoft.com/office/powerpoint/2010/main" val="42487652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7C8921B-7F00-42D9-8451-AB8BB7DB97A8}"/>
              </a:ext>
            </a:extLst>
          </p:cNvPr>
          <p:cNvSpPr>
            <a:spLocks noGrp="1"/>
          </p:cNvSpPr>
          <p:nvPr>
            <p:ph type="body" idx="1"/>
          </p:nvPr>
        </p:nvSpPr>
        <p:spPr/>
        <p:txBody>
          <a:bodyPr/>
          <a:lstStyle/>
          <a:p>
            <a:r>
              <a:rPr lang="en-US" dirty="0"/>
              <a:t>Word2vector: is unidirectional – left or right context only</a:t>
            </a:r>
          </a:p>
          <a:p>
            <a:r>
              <a:rPr lang="en-US" dirty="0"/>
              <a:t>Context: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t>Gaussian Inputs</a:t>
            </a:r>
            <a:r>
              <a:rPr lang="en-US" dirty="0"/>
              <a:t>: If the input variables are real-valued, a Gaussian distribution is assumed. In which case the algorithm will perform better if the univariate distributions of your data are Gaussian or near-Gaussian. This may require removing outliers (e.g. values that are more than 3 or 4 standard deviations from the mean).</a:t>
            </a:r>
            <a:br>
              <a:rPr lang="en-US" dirty="0"/>
            </a:br>
            <a:r>
              <a:rPr lang="en-US" dirty="0">
                <a:solidFill>
                  <a:srgbClr val="FF0000"/>
                </a:solidFill>
              </a:rPr>
              <a:t>Maybe this is why Gaussian NB has low AUC</a:t>
            </a:r>
          </a:p>
          <a:p>
            <a:endParaRPr lang="en-US" dirty="0"/>
          </a:p>
        </p:txBody>
      </p:sp>
      <p:sp>
        <p:nvSpPr>
          <p:cNvPr id="4" name="Slide Number Placeholder 3"/>
          <p:cNvSpPr>
            <a:spLocks noGrp="1"/>
          </p:cNvSpPr>
          <p:nvPr>
            <p:ph type="sldNum" sz="quarter" idx="5"/>
          </p:nvPr>
        </p:nvSpPr>
        <p:spPr/>
        <p:txBody>
          <a:bodyPr/>
          <a:lstStyle/>
          <a:p>
            <a:fld id="{5B8E8C4F-731C-F24D-9A9E-B4D5C84CE44D}" type="slidenum">
              <a:rPr lang="en-US" smtClean="0"/>
              <a:t>11</a:t>
            </a:fld>
            <a:endParaRPr lang="en-US"/>
          </a:p>
        </p:txBody>
      </p:sp>
    </p:spTree>
    <p:extLst>
      <p:ext uri="{BB962C8B-B14F-4D97-AF65-F5344CB8AC3E}">
        <p14:creationId xmlns:p14="http://schemas.microsoft.com/office/powerpoint/2010/main" val="2211219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0DD61A5-4312-40FA-AF60-8BBAACE15828}"/>
              </a:ext>
            </a:extLst>
          </p:cNvPr>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BERT matches the roots of words. Therefore, if a word is misspelled, uncommon, or doesn’t exist, it will still run because BERT parses the roots. [ input = CLS token], SEP = punctuation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59</a:t>
            </a:fld>
            <a:endParaRPr lang="en-US" dirty="0"/>
          </a:p>
        </p:txBody>
      </p:sp>
    </p:spTree>
    <p:extLst>
      <p:ext uri="{BB962C8B-B14F-4D97-AF65-F5344CB8AC3E}">
        <p14:creationId xmlns:p14="http://schemas.microsoft.com/office/powerpoint/2010/main" val="423243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These are the features</a:t>
            </a:r>
            <a:r>
              <a:rPr lang="en-US" baseline="0" dirty="0"/>
              <a:t> of a vehicle.</a:t>
            </a:r>
            <a:br>
              <a:rPr lang="en-US" baseline="0" dirty="0"/>
            </a:br>
            <a:r>
              <a:rPr lang="en-US" dirty="0">
                <a:hlinkClick r:id="rId3"/>
              </a:rPr>
              <a:t>https://medium.com/analytics-vidhya/naive-bayes-729ac4ca48a8</a:t>
            </a:r>
            <a:endParaRPr lang="en-US" dirty="0"/>
          </a:p>
          <a:p>
            <a:endParaRPr lang="en-US" dirty="0"/>
          </a:p>
        </p:txBody>
      </p:sp>
      <p:sp>
        <p:nvSpPr>
          <p:cNvPr id="4" name="Slide Number Placeholder 3"/>
          <p:cNvSpPr>
            <a:spLocks noGrp="1"/>
          </p:cNvSpPr>
          <p:nvPr>
            <p:ph type="sldNum" sz="quarter" idx="10"/>
          </p:nvPr>
        </p:nvSpPr>
        <p:spPr/>
        <p:txBody>
          <a:bodyPr/>
          <a:lstStyle/>
          <a:p>
            <a:fld id="{5B8E8C4F-731C-F24D-9A9E-B4D5C84CE44D}" type="slidenum">
              <a:rPr lang="en-US" smtClean="0"/>
              <a:t>12</a:t>
            </a:fld>
            <a:endParaRPr lang="en-US"/>
          </a:p>
        </p:txBody>
      </p:sp>
    </p:spTree>
    <p:extLst>
      <p:ext uri="{BB962C8B-B14F-4D97-AF65-F5344CB8AC3E}">
        <p14:creationId xmlns:p14="http://schemas.microsoft.com/office/powerpoint/2010/main" val="944995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18</a:t>
            </a:fld>
            <a:endParaRPr lang="en-US" dirty="0"/>
          </a:p>
        </p:txBody>
      </p:sp>
    </p:spTree>
    <p:extLst>
      <p:ext uri="{BB962C8B-B14F-4D97-AF65-F5344CB8AC3E}">
        <p14:creationId xmlns:p14="http://schemas.microsoft.com/office/powerpoint/2010/main" val="1851812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21</a:t>
            </a:fld>
            <a:endParaRPr lang="en-US" dirty="0"/>
          </a:p>
        </p:txBody>
      </p:sp>
    </p:spTree>
    <p:extLst>
      <p:ext uri="{BB962C8B-B14F-4D97-AF65-F5344CB8AC3E}">
        <p14:creationId xmlns:p14="http://schemas.microsoft.com/office/powerpoint/2010/main" val="3586148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22</a:t>
            </a:fld>
            <a:endParaRPr lang="en-US" dirty="0"/>
          </a:p>
        </p:txBody>
      </p:sp>
    </p:spTree>
    <p:extLst>
      <p:ext uri="{BB962C8B-B14F-4D97-AF65-F5344CB8AC3E}">
        <p14:creationId xmlns:p14="http://schemas.microsoft.com/office/powerpoint/2010/main" val="87277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29</a:t>
            </a:fld>
            <a:endParaRPr lang="en-US" dirty="0"/>
          </a:p>
        </p:txBody>
      </p:sp>
    </p:spTree>
    <p:extLst>
      <p:ext uri="{BB962C8B-B14F-4D97-AF65-F5344CB8AC3E}">
        <p14:creationId xmlns:p14="http://schemas.microsoft.com/office/powerpoint/2010/main" val="2686070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https://machinelearningmastery.com/gentle-introduction-bag-words-model/</a:t>
            </a:r>
          </a:p>
          <a:p>
            <a:endParaRPr lang="en-US" dirty="0"/>
          </a:p>
        </p:txBody>
      </p:sp>
      <p:sp>
        <p:nvSpPr>
          <p:cNvPr id="4" name="Slide Number Placeholder 3"/>
          <p:cNvSpPr>
            <a:spLocks noGrp="1"/>
          </p:cNvSpPr>
          <p:nvPr>
            <p:ph type="sldNum" sz="quarter" idx="10"/>
          </p:nvPr>
        </p:nvSpPr>
        <p:spPr/>
        <p:txBody>
          <a:bodyPr/>
          <a:lstStyle/>
          <a:p>
            <a:fld id="{5B8E8C4F-731C-F24D-9A9E-B4D5C84CE44D}" type="slidenum">
              <a:rPr lang="en-US" smtClean="0"/>
              <a:t>32</a:t>
            </a:fld>
            <a:endParaRPr lang="en-US"/>
          </a:p>
        </p:txBody>
      </p:sp>
    </p:spTree>
    <p:extLst>
      <p:ext uri="{BB962C8B-B14F-4D97-AF65-F5344CB8AC3E}">
        <p14:creationId xmlns:p14="http://schemas.microsoft.com/office/powerpoint/2010/main" val="4163327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Word2Vec (</a:t>
            </a:r>
            <a:r>
              <a:rPr lang="en-US" dirty="0" err="1"/>
              <a:t>Mikolov</a:t>
            </a:r>
            <a:r>
              <a:rPr lang="en-US" dirty="0"/>
              <a:t>)</a:t>
            </a:r>
            <a:br>
              <a:rPr lang="en-US" dirty="0"/>
            </a:br>
            <a:r>
              <a:rPr lang="en-US" dirty="0"/>
              <a:t>http://web2.cs.columbia.edu/~blei/seminar/2016_discrete_data/readings/MikolovSutskeverChenCorradoDean2013.pdf</a:t>
            </a:r>
          </a:p>
          <a:p>
            <a:endParaRPr lang="en-US" dirty="0"/>
          </a:p>
        </p:txBody>
      </p:sp>
      <p:sp>
        <p:nvSpPr>
          <p:cNvPr id="4" name="Slide Number Placeholder 3"/>
          <p:cNvSpPr>
            <a:spLocks noGrp="1"/>
          </p:cNvSpPr>
          <p:nvPr>
            <p:ph type="sldNum" sz="quarter" idx="10"/>
          </p:nvPr>
        </p:nvSpPr>
        <p:spPr/>
        <p:txBody>
          <a:bodyPr/>
          <a:lstStyle/>
          <a:p>
            <a:fld id="{5B8E8C4F-731C-F24D-9A9E-B4D5C84CE44D}" type="slidenum">
              <a:rPr lang="en-US" smtClean="0"/>
              <a:t>38</a:t>
            </a:fld>
            <a:endParaRPr lang="en-US"/>
          </a:p>
        </p:txBody>
      </p:sp>
    </p:spTree>
    <p:extLst>
      <p:ext uri="{BB962C8B-B14F-4D97-AF65-F5344CB8AC3E}">
        <p14:creationId xmlns:p14="http://schemas.microsoft.com/office/powerpoint/2010/main" val="12023546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34" name="Content Placeholder 3">
            <a:extLst>
              <a:ext uri="{FF2B5EF4-FFF2-40B4-BE49-F238E27FC236}">
                <a16:creationId xmlns:a16="http://schemas.microsoft.com/office/drawing/2014/main" id="{C1979EE6-6944-48F0-87CE-65E90A3ACC71}"/>
              </a:ext>
            </a:extLst>
          </p:cNvPr>
          <p:cNvSpPr>
            <a:spLocks noGrp="1"/>
          </p:cNvSpPr>
          <p:nvPr>
            <p:ph sz="quarter" idx="33"/>
          </p:nvPr>
        </p:nvSpPr>
        <p:spPr>
          <a:xfrm>
            <a:off x="6433647"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433312"/>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218499"/>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7988802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6" y="357896"/>
            <a:ext cx="10972800" cy="1143000"/>
          </a:xfrm>
        </p:spPr>
        <p:txBody>
          <a:bodyPr/>
          <a:lstStyle>
            <a:lvl1pPr algn="ctr">
              <a:defRPr sz="4400" b="1" i="0">
                <a:solidFill>
                  <a:srgbClr val="E46C0A"/>
                </a:solidFill>
                <a:latin typeface="ITC Franklin Gothic Std Book" panose="020B0504030503020204" pitchFamily="34" charset="0"/>
                <a:cs typeface="ITC Franklin Gothic Std Book" panose="020B0504030503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DBD51B8-A8ED-6B4F-B578-59A3265156BE}"/>
              </a:ext>
            </a:extLst>
          </p:cNvPr>
          <p:cNvSpPr>
            <a:spLocks noGrp="1"/>
          </p:cNvSpPr>
          <p:nvPr>
            <p:ph idx="1"/>
          </p:nvPr>
        </p:nvSpPr>
        <p:spPr>
          <a:xfrm>
            <a:off x="878711" y="1395389"/>
            <a:ext cx="10434577" cy="4422449"/>
          </a:xfrm>
          <a:prstGeom prst="rect">
            <a:avLst/>
          </a:prstGeom>
        </p:spPr>
        <p:txBody>
          <a:bodyPr/>
          <a:lstStyle>
            <a:lvl1pPr marL="349250" indent="-349250">
              <a:tabLst/>
              <a:defRPr sz="3200">
                <a:latin typeface="ITC Franklin Gothic Std Book" panose="020B0504030503020204" pitchFamily="34" charset="0"/>
              </a:defRPr>
            </a:lvl1pPr>
            <a:lvl2pPr marL="803275" indent="-346075">
              <a:buFont typeface="System Font Regular"/>
              <a:buChar char="–"/>
              <a:tabLst/>
              <a:defRPr sz="2800">
                <a:latin typeface="ITC Franklin Gothic Std Book" panose="020B0504030503020204" pitchFamily="34" charset="0"/>
              </a:defRPr>
            </a:lvl2pPr>
            <a:lvl3pPr marL="1211263" indent="-296863">
              <a:buFont typeface="Courier New" panose="02070309020205020404" pitchFamily="49" charset="0"/>
              <a:buChar char="o"/>
              <a:tabLst/>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51098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O1: long text">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LONG PARAGRAPH TEMPLATE TITLE</a:t>
            </a:r>
          </a:p>
        </p:txBody>
      </p:sp>
      <p:sp>
        <p:nvSpPr>
          <p:cNvPr id="10" name="Text Placeholder 9"/>
          <p:cNvSpPr>
            <a:spLocks noGrp="1"/>
          </p:cNvSpPr>
          <p:nvPr>
            <p:ph type="body" sz="quarter" idx="14" hasCustomPrompt="1"/>
          </p:nvPr>
        </p:nvSpPr>
        <p:spPr>
          <a:xfrm>
            <a:off x="645585" y="1817688"/>
            <a:ext cx="5419628"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1" name="Text Placeholder 9"/>
          <p:cNvSpPr>
            <a:spLocks noGrp="1"/>
          </p:cNvSpPr>
          <p:nvPr>
            <p:ph type="body" sz="quarter" idx="15" hasCustomPrompt="1"/>
          </p:nvPr>
        </p:nvSpPr>
        <p:spPr>
          <a:xfrm>
            <a:off x="6284386" y="1817688"/>
            <a:ext cx="5264149"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2918577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394085" y="6460257"/>
            <a:ext cx="2844800" cy="365125"/>
          </a:xfrm>
          <a:prstGeom prst="rect">
            <a:avLst/>
          </a:prstGeom>
        </p:spPr>
        <p:txBody>
          <a:bodyPr/>
          <a:lstStyle/>
          <a:p>
            <a:fld id="{6B0A811D-F3F9-4A1F-B241-B660D2918E75}" type="slidenum">
              <a:rPr lang="en-US" smtClean="0"/>
              <a:t>‹#›</a:t>
            </a:fld>
            <a:endParaRPr lang="en-US"/>
          </a:p>
        </p:txBody>
      </p:sp>
    </p:spTree>
    <p:extLst>
      <p:ext uri="{BB962C8B-B14F-4D97-AF65-F5344CB8AC3E}">
        <p14:creationId xmlns:p14="http://schemas.microsoft.com/office/powerpoint/2010/main" val="14428697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70" r:id="rId22"/>
    <p:sldLayoutId id="2147483671" r:id="rId23"/>
    <p:sldLayoutId id="2147483672" r:id="rId2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Layout" Target="../slideLayouts/slideLayout13.xml"/><Relationship Id="rId1" Type="http://schemas.openxmlformats.org/officeDocument/2006/relationships/video" Target="https://www.youtube.com/embed/R9OHn5ZF4Uo?start=475&amp;feature=oembed"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Independence_(probability_theory)" TargetMode="External"/><Relationship Id="rId2" Type="http://schemas.openxmlformats.org/officeDocument/2006/relationships/notesSlide" Target="../notesSlides/notesSlide2.xml"/><Relationship Id="rId1" Type="http://schemas.openxmlformats.org/officeDocument/2006/relationships/slideLayout" Target="../slideLayouts/slideLayout23.xml"/><Relationship Id="rId4" Type="http://schemas.openxmlformats.org/officeDocument/2006/relationships/hyperlink" Target="https://en.wikipedia.org/wiki/Correlation_and_dependence"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medium.com/analytics-vidhya/naive-bayes-729ac4ca48a8" TargetMode="External"/><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2" Type="http://schemas.openxmlformats.org/officeDocument/2006/relationships/hyperlink" Target="https://medium.com/analytics-vidhya/naive-bayes-729ac4ca48a8" TargetMode="Externa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hyperlink" Target="https://www.statisticshowto.com/independent-variable-definition/#Predictor" TargetMode="External"/><Relationship Id="rId3" Type="http://schemas.openxmlformats.org/officeDocument/2006/relationships/hyperlink" Target="https://en.wikipedia.org/wiki/Regression_analysis" TargetMode="External"/><Relationship Id="rId7" Type="http://schemas.openxmlformats.org/officeDocument/2006/relationships/hyperlink" Target="https://www.statisticshowto.com/parsimonious-model/"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s://en.wikipedia.org/wiki/Statistical_model" TargetMode="External"/><Relationship Id="rId5" Type="http://schemas.openxmlformats.org/officeDocument/2006/relationships/hyperlink" Target="https://en.wikipedia.org/wiki/Regularization_(mathematics)" TargetMode="External"/><Relationship Id="rId4" Type="http://schemas.openxmlformats.org/officeDocument/2006/relationships/hyperlink" Target="https://en.wikipedia.org/wiki/Variable_selection" TargetMode="External"/><Relationship Id="rId9" Type="http://schemas.openxmlformats.org/officeDocument/2006/relationships/hyperlink" Target="https://www.statisticshowto.com/multicollinearity/"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Deep_learning"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hyperlink" Target="https://en.wikipedia.org/wiki/Alexey_Grigorevich_Ivakhnenko"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www.kdnuggets.com/2017/10/neural-network-foundations-explained-gradient-descent.html"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en.wikipedia.org/wiki/Backpropagation"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hyperlink" Target="https://en.wikipedia.org/wiki/Dimensionality_reduction#/media/File:PCA_Projection_Illustration.gif" TargetMode="Externa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2.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7.xml"/><Relationship Id="rId1" Type="http://schemas.openxmlformats.org/officeDocument/2006/relationships/slideLayout" Target="../slideLayouts/slideLayout24.xml"/><Relationship Id="rId6" Type="http://schemas.openxmlformats.org/officeDocument/2006/relationships/hyperlink" Target="https://towardsml.com/2019/09/17/bert-explained-a-complete-guide-with-theory-and-tutorial/" TargetMode="External"/><Relationship Id="rId5" Type="http://schemas.openxmlformats.org/officeDocument/2006/relationships/hyperlink" Target="https://huggingface.co/datasets/bookcorpus" TargetMode="External"/><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svg"/><Relationship Id="rId7" Type="http://schemas.openxmlformats.org/officeDocument/2006/relationships/image" Target="../media/image55.svg"/><Relationship Id="rId2" Type="http://schemas.openxmlformats.org/officeDocument/2006/relationships/image" Target="../media/image50.png"/><Relationship Id="rId1"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image" Target="../media/image53.svg"/><Relationship Id="rId4" Type="http://schemas.openxmlformats.org/officeDocument/2006/relationships/image" Target="../media/image52.png"/><Relationship Id="rId9" Type="http://schemas.openxmlformats.org/officeDocument/2006/relationships/image" Target="../media/image57.sv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 Id="rId5" Type="http://schemas.openxmlformats.org/officeDocument/2006/relationships/image" Target="../media/image62.png"/><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3.png"/><Relationship Id="rId1" Type="http://schemas.openxmlformats.org/officeDocument/2006/relationships/slideLayout" Target="../slideLayouts/slideLayout5.xml"/><Relationship Id="rId5" Type="http://schemas.openxmlformats.org/officeDocument/2006/relationships/image" Target="../media/image65.png"/><Relationship Id="rId4" Type="http://schemas.openxmlformats.org/officeDocument/2006/relationships/image" Target="../media/image6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7.svg"/><Relationship Id="rId7" Type="http://schemas.openxmlformats.org/officeDocument/2006/relationships/image" Target="../media/image71.svg"/><Relationship Id="rId2" Type="http://schemas.openxmlformats.org/officeDocument/2006/relationships/image" Target="../media/image66.png"/><Relationship Id="rId1" Type="http://schemas.openxmlformats.org/officeDocument/2006/relationships/slideLayout" Target="../slideLayouts/slideLayout8.xml"/><Relationship Id="rId6" Type="http://schemas.openxmlformats.org/officeDocument/2006/relationships/image" Target="../media/image70.png"/><Relationship Id="rId5" Type="http://schemas.openxmlformats.org/officeDocument/2006/relationships/image" Target="../media/image69.svg"/><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g"/><Relationship Id="rId1" Type="http://schemas.openxmlformats.org/officeDocument/2006/relationships/slideLayout" Target="../slideLayouts/slideLayout17.xml"/><Relationship Id="rId5" Type="http://schemas.openxmlformats.org/officeDocument/2006/relationships/image" Target="../media/image75.jpeg"/><Relationship Id="rId4" Type="http://schemas.openxmlformats.org/officeDocument/2006/relationships/image" Target="../media/image74.jpg"/></Relationships>
</file>

<file path=ppt/slides/_rels/slide67.xml.rels><?xml version="1.0" encoding="UTF-8" standalone="yes"?>
<Relationships xmlns="http://schemas.openxmlformats.org/package/2006/relationships"><Relationship Id="rId8" Type="http://schemas.openxmlformats.org/officeDocument/2006/relationships/image" Target="../media/image82.jpeg"/><Relationship Id="rId3" Type="http://schemas.openxmlformats.org/officeDocument/2006/relationships/image" Target="../media/image77.jpeg"/><Relationship Id="rId7" Type="http://schemas.openxmlformats.org/officeDocument/2006/relationships/image" Target="../media/image81.jpeg"/><Relationship Id="rId2" Type="http://schemas.openxmlformats.org/officeDocument/2006/relationships/image" Target="../media/image76.jpg"/><Relationship Id="rId1" Type="http://schemas.openxmlformats.org/officeDocument/2006/relationships/slideLayout" Target="../slideLayouts/slideLayout18.xml"/><Relationship Id="rId6" Type="http://schemas.openxmlformats.org/officeDocument/2006/relationships/image" Target="../media/image80.jpeg"/><Relationship Id="rId5" Type="http://schemas.openxmlformats.org/officeDocument/2006/relationships/image" Target="../media/image79.jpg"/><Relationship Id="rId4" Type="http://schemas.openxmlformats.org/officeDocument/2006/relationships/image" Target="../media/image78.jpeg"/><Relationship Id="rId9" Type="http://schemas.openxmlformats.org/officeDocument/2006/relationships/image" Target="../media/image83.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825673" y="1327759"/>
            <a:ext cx="5690873" cy="1929505"/>
          </a:xfrm>
        </p:spPr>
        <p:txBody>
          <a:bodyPr/>
          <a:lstStyle/>
          <a:p>
            <a:r>
              <a:rPr lang="en-US" dirty="0"/>
              <a:t>Introduction to ML</a:t>
            </a:r>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838934" y="3257264"/>
            <a:ext cx="4989628" cy="816022"/>
          </a:xfrm>
        </p:spPr>
        <p:txBody>
          <a:bodyPr>
            <a:normAutofit/>
          </a:bodyPr>
          <a:lstStyle/>
          <a:p>
            <a:r>
              <a:rPr lang="en-US" dirty="0"/>
              <a:t>For Internal Use: Version-DSPG 2023</a:t>
            </a:r>
          </a:p>
        </p:txBody>
      </p:sp>
    </p:spTree>
    <p:extLst>
      <p:ext uri="{BB962C8B-B14F-4D97-AF65-F5344CB8AC3E}">
        <p14:creationId xmlns:p14="http://schemas.microsoft.com/office/powerpoint/2010/main" val="404143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52">
            <a:extLst>
              <a:ext uri="{FF2B5EF4-FFF2-40B4-BE49-F238E27FC236}">
                <a16:creationId xmlns:a16="http://schemas.microsoft.com/office/drawing/2014/main" id="{24046B9E-C52D-4466-AE77-E724F5B083A6}"/>
              </a:ext>
            </a:extLst>
          </p:cNvPr>
          <p:cNvSpPr>
            <a:spLocks noGrp="1"/>
          </p:cNvSpPr>
          <p:nvPr>
            <p:ph type="title"/>
          </p:nvPr>
        </p:nvSpPr>
        <p:spPr>
          <a:xfrm>
            <a:off x="412746" y="705704"/>
            <a:ext cx="5611660" cy="677782"/>
          </a:xfrm>
        </p:spPr>
        <p:txBody>
          <a:bodyPr/>
          <a:lstStyle/>
          <a:p>
            <a:r>
              <a:rPr lang="en-US" dirty="0"/>
              <a:t>Classification</a:t>
            </a:r>
          </a:p>
        </p:txBody>
      </p:sp>
      <p:sp>
        <p:nvSpPr>
          <p:cNvPr id="25" name="Slide Number Placeholder 24">
            <a:extLst>
              <a:ext uri="{FF2B5EF4-FFF2-40B4-BE49-F238E27FC236}">
                <a16:creationId xmlns:a16="http://schemas.microsoft.com/office/drawing/2014/main" id="{97A7A317-65B9-416D-A896-F174F465EC69}"/>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10</a:t>
            </a:fld>
            <a:endParaRPr lang="en-US" dirty="0"/>
          </a:p>
        </p:txBody>
      </p:sp>
      <p:pic>
        <p:nvPicPr>
          <p:cNvPr id="2" name="Online Media 1" title="How AIs, like ChatGPT, Learn">
            <a:hlinkClick r:id="" action="ppaction://media"/>
            <a:extLst>
              <a:ext uri="{FF2B5EF4-FFF2-40B4-BE49-F238E27FC236}">
                <a16:creationId xmlns:a16="http://schemas.microsoft.com/office/drawing/2014/main" id="{B7BA69C2-51B9-A756-1B4B-3FD9FBFC7A91}"/>
              </a:ext>
            </a:extLst>
          </p:cNvPr>
          <p:cNvPicPr>
            <a:picLocks noRot="1" noChangeAspect="1"/>
          </p:cNvPicPr>
          <p:nvPr>
            <a:videoFile r:link="rId1"/>
          </p:nvPr>
        </p:nvPicPr>
        <p:blipFill>
          <a:blip r:embed="rId3"/>
          <a:stretch>
            <a:fillRect/>
          </a:stretch>
        </p:blipFill>
        <p:spPr>
          <a:xfrm>
            <a:off x="3140765" y="2182819"/>
            <a:ext cx="6480337" cy="3661390"/>
          </a:xfrm>
          <a:prstGeom prst="rect">
            <a:avLst/>
          </a:prstGeom>
        </p:spPr>
      </p:pic>
    </p:spTree>
    <p:extLst>
      <p:ext uri="{BB962C8B-B14F-4D97-AF65-F5344CB8AC3E}">
        <p14:creationId xmlns:p14="http://schemas.microsoft.com/office/powerpoint/2010/main" val="726963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ML Methods: Gaussian NAÏVE BAYES</a:t>
            </a:r>
          </a:p>
        </p:txBody>
      </p:sp>
      <p:sp>
        <p:nvSpPr>
          <p:cNvPr id="5" name="Slide Number Placeholder 4"/>
          <p:cNvSpPr>
            <a:spLocks noGrp="1"/>
          </p:cNvSpPr>
          <p:nvPr>
            <p:ph type="sldNum" sz="quarter" idx="4"/>
          </p:nvPr>
        </p:nvSpPr>
        <p:spPr/>
        <p:txBody>
          <a:bodyPr/>
          <a:lstStyle/>
          <a:p>
            <a:fld id="{0F418C06-167A-E646-9EF6-18275B625F6B}" type="slidenum">
              <a:rPr lang="en-US" smtClean="0"/>
              <a:pPr/>
              <a:t>11</a:t>
            </a:fld>
            <a:endParaRPr lang="en-US" dirty="0"/>
          </a:p>
        </p:txBody>
      </p:sp>
      <p:sp>
        <p:nvSpPr>
          <p:cNvPr id="6" name="TextBox 5"/>
          <p:cNvSpPr txBox="1"/>
          <p:nvPr/>
        </p:nvSpPr>
        <p:spPr>
          <a:xfrm>
            <a:off x="394085" y="1191236"/>
            <a:ext cx="11384058" cy="5109091"/>
          </a:xfrm>
          <a:prstGeom prst="rect">
            <a:avLst/>
          </a:prstGeom>
          <a:noFill/>
        </p:spPr>
        <p:txBody>
          <a:bodyPr wrap="square" rtlCol="0">
            <a:spAutoFit/>
          </a:bodyPr>
          <a:lstStyle/>
          <a:p>
            <a:pPr marL="285750" indent="-285750">
              <a:buFont typeface="Arial" panose="020B0604020202020204" pitchFamily="34" charset="0"/>
              <a:buChar char="•"/>
            </a:pPr>
            <a:r>
              <a:rPr lang="en-US" sz="2200" dirty="0">
                <a:solidFill>
                  <a:schemeClr val="bg1"/>
                </a:solidFill>
              </a:rPr>
              <a:t>Most basic algorithm for categorization and classification, we use this as a baseline</a:t>
            </a:r>
          </a:p>
          <a:p>
            <a:pPr marL="285750" indent="-285750">
              <a:buFont typeface="Arial" panose="020B0604020202020204" pitchFamily="34" charset="0"/>
              <a:buChar char="•"/>
            </a:pPr>
            <a:r>
              <a:rPr lang="en-US" sz="2200" dirty="0">
                <a:solidFill>
                  <a:schemeClr val="bg1"/>
                </a:solidFill>
              </a:rPr>
              <a:t>Naive Bayes classifiers assume that the value of a particular feature is </a:t>
            </a:r>
            <a:r>
              <a:rPr lang="en-US" sz="2200" dirty="0">
                <a:solidFill>
                  <a:schemeClr val="bg1"/>
                </a:solidFill>
                <a:hlinkClick r:id="rId3" tooltip="Independence (probability theory)">
                  <a:extLst>
                    <a:ext uri="{A12FA001-AC4F-418D-AE19-62706E023703}">
                      <ahyp:hlinkClr xmlns:ahyp="http://schemas.microsoft.com/office/drawing/2018/hyperlinkcolor" val="tx"/>
                    </a:ext>
                  </a:extLst>
                </a:hlinkClick>
              </a:rPr>
              <a:t>independent</a:t>
            </a:r>
            <a:r>
              <a:rPr lang="en-US" sz="2200" dirty="0">
                <a:solidFill>
                  <a:schemeClr val="bg1"/>
                </a:solidFill>
              </a:rPr>
              <a:t> of the value of any other feature, given the class variable.</a:t>
            </a:r>
          </a:p>
          <a:p>
            <a:pPr marL="285750" indent="-285750">
              <a:buFont typeface="Arial" panose="020B0604020202020204" pitchFamily="34" charset="0"/>
              <a:buChar char="•"/>
            </a:pPr>
            <a:r>
              <a:rPr lang="en-US" sz="2200" dirty="0">
                <a:solidFill>
                  <a:schemeClr val="bg1"/>
                </a:solidFill>
              </a:rPr>
              <a:t>For example, a fruit may be considered to be an apple if it is red, round, and about 10 cm in diameter.</a:t>
            </a:r>
          </a:p>
          <a:p>
            <a:r>
              <a:rPr lang="en-US" sz="2200" dirty="0">
                <a:solidFill>
                  <a:schemeClr val="bg1"/>
                </a:solidFill>
              </a:rPr>
              <a:t> </a:t>
            </a:r>
          </a:p>
          <a:p>
            <a:pPr marL="285750" indent="-285750">
              <a:buFont typeface="Arial" panose="020B0604020202020204" pitchFamily="34" charset="0"/>
              <a:buChar char="•"/>
            </a:pPr>
            <a:r>
              <a:rPr lang="en-US" sz="2200" dirty="0">
                <a:solidFill>
                  <a:schemeClr val="bg1"/>
                </a:solidFill>
              </a:rPr>
              <a:t>Each of the features contributes independently to the probability </a:t>
            </a:r>
          </a:p>
          <a:p>
            <a:pPr marL="742950" lvl="1" indent="-285750">
              <a:buFont typeface="Arial" panose="020B0604020202020204" pitchFamily="34" charset="0"/>
              <a:buChar char="•"/>
            </a:pPr>
            <a:r>
              <a:rPr lang="en-US" sz="2200" dirty="0">
                <a:solidFill>
                  <a:schemeClr val="bg1"/>
                </a:solidFill>
              </a:rPr>
              <a:t>This fruit is an apple, regardless of any possible </a:t>
            </a:r>
            <a:r>
              <a:rPr lang="en-US" sz="2200" dirty="0">
                <a:solidFill>
                  <a:schemeClr val="bg1"/>
                </a:solidFill>
                <a:hlinkClick r:id="rId4" tooltip="Correlation and dependence">
                  <a:extLst>
                    <a:ext uri="{A12FA001-AC4F-418D-AE19-62706E023703}">
                      <ahyp:hlinkClr xmlns:ahyp="http://schemas.microsoft.com/office/drawing/2018/hyperlinkcolor" val="tx"/>
                    </a:ext>
                  </a:extLst>
                </a:hlinkClick>
              </a:rPr>
              <a:t>correlations</a:t>
            </a:r>
            <a:r>
              <a:rPr lang="en-US" sz="2200" dirty="0">
                <a:solidFill>
                  <a:schemeClr val="bg1"/>
                </a:solidFill>
              </a:rPr>
              <a:t> between the color, roundness, and diameter features</a:t>
            </a:r>
          </a:p>
          <a:p>
            <a:pPr marL="285750" indent="-285750">
              <a:buFont typeface="Arial" panose="020B0604020202020204" pitchFamily="34" charset="0"/>
              <a:buChar char="•"/>
            </a:pPr>
            <a:endParaRPr lang="en-US" sz="2200" dirty="0">
              <a:solidFill>
                <a:schemeClr val="bg1"/>
              </a:solidFill>
            </a:endParaRPr>
          </a:p>
          <a:p>
            <a:pPr marL="285750" indent="-285750">
              <a:buFont typeface="Arial" panose="020B0604020202020204" pitchFamily="34" charset="0"/>
              <a:buChar char="•"/>
            </a:pPr>
            <a:r>
              <a:rPr lang="en-US" sz="2200" dirty="0">
                <a:solidFill>
                  <a:schemeClr val="bg1"/>
                </a:solidFill>
              </a:rPr>
              <a:t>Gaussian Naïve Bayes assumes real valued inputs. It works best with TFIDF, because each word has a real number score associated with the presence of the word</a:t>
            </a:r>
          </a:p>
          <a:p>
            <a:pPr marL="285750" indent="-285750">
              <a:buFont typeface="Arial" panose="020B0604020202020204" pitchFamily="34" charset="0"/>
              <a:buChar char="•"/>
            </a:pPr>
            <a:r>
              <a:rPr lang="en-US" sz="2200" dirty="0">
                <a:solidFill>
                  <a:schemeClr val="bg1"/>
                </a:solidFill>
              </a:rPr>
              <a:t>It can’t be applied to Term-Frequency Matrices because they’re sparse (word frequency in documents does not follow a Gaussian distribution)</a:t>
            </a:r>
          </a:p>
          <a:p>
            <a:endParaRPr lang="en-US" dirty="0">
              <a:solidFill>
                <a:schemeClr val="bg1"/>
              </a:solidFill>
            </a:endParaRPr>
          </a:p>
        </p:txBody>
      </p:sp>
    </p:spTree>
    <p:extLst>
      <p:ext uri="{BB962C8B-B14F-4D97-AF65-F5344CB8AC3E}">
        <p14:creationId xmlns:p14="http://schemas.microsoft.com/office/powerpoint/2010/main" val="2299116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GTA Dataset</a:t>
            </a:r>
          </a:p>
        </p:txBody>
      </p:sp>
      <p:sp>
        <p:nvSpPr>
          <p:cNvPr id="3" name="Content Placeholder 2"/>
          <p:cNvSpPr>
            <a:spLocks noGrp="1"/>
          </p:cNvSpPr>
          <p:nvPr>
            <p:ph idx="1"/>
          </p:nvPr>
        </p:nvSpPr>
        <p:spPr>
          <a:xfrm>
            <a:off x="872455" y="981513"/>
            <a:ext cx="10440833" cy="4836326"/>
          </a:xfrm>
        </p:spPr>
        <p:txBody>
          <a:bodyPr/>
          <a:lstStyle/>
          <a:p>
            <a:r>
              <a:rPr lang="en-US" dirty="0">
                <a:hlinkClick r:id="rId3"/>
              </a:rPr>
              <a:t>https://medium.com/analytics-vidhya/naive-bayes-729ac4ca48a8</a:t>
            </a:r>
            <a:endParaRPr lang="en-US" dirty="0"/>
          </a:p>
          <a:p>
            <a:endParaRPr lang="en-US" dirty="0"/>
          </a:p>
        </p:txBody>
      </p:sp>
      <p:pic>
        <p:nvPicPr>
          <p:cNvPr id="1026" name="Picture 2" descr="https://miro.medium.com/max/1302/0*g_XcPY991doYlKr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423" y="2025028"/>
            <a:ext cx="8577557" cy="4529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9273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357896"/>
            <a:ext cx="12121869" cy="1143000"/>
          </a:xfrm>
        </p:spPr>
        <p:txBody>
          <a:bodyPr/>
          <a:lstStyle/>
          <a:p>
            <a:r>
              <a:rPr lang="en-US" dirty="0"/>
              <a:t>    Would a Red Domestic SUV get stolen?</a:t>
            </a:r>
          </a:p>
        </p:txBody>
      </p:sp>
      <p:sp>
        <p:nvSpPr>
          <p:cNvPr id="3" name="Content Placeholder 2"/>
          <p:cNvSpPr>
            <a:spLocks noGrp="1"/>
          </p:cNvSpPr>
          <p:nvPr>
            <p:ph idx="1"/>
          </p:nvPr>
        </p:nvSpPr>
        <p:spPr>
          <a:xfrm>
            <a:off x="878711" y="1395389"/>
            <a:ext cx="10838556" cy="5126792"/>
          </a:xfrm>
        </p:spPr>
        <p:txBody>
          <a:bodyPr/>
          <a:lstStyle/>
          <a:p>
            <a:r>
              <a:rPr lang="en-US" dirty="0">
                <a:solidFill>
                  <a:schemeClr val="bg1"/>
                </a:solidFill>
              </a:rPr>
              <a:t>Using Naïve Bayes, P(A|B)=P(A)*P(B|A)/P(B)</a:t>
            </a:r>
          </a:p>
          <a:p>
            <a:pPr marL="0" indent="0">
              <a:buNone/>
            </a:pPr>
            <a:r>
              <a:rPr lang="en-US" dirty="0">
                <a:solidFill>
                  <a:schemeClr val="bg1"/>
                </a:solidFill>
              </a:rPr>
              <a:t>…</a:t>
            </a:r>
          </a:p>
          <a:p>
            <a:pPr marL="0" indent="0">
              <a:buNone/>
            </a:pPr>
            <a:r>
              <a:rPr lang="en-US" sz="1800" dirty="0">
                <a:solidFill>
                  <a:schemeClr val="bg1"/>
                </a:solidFill>
              </a:rPr>
              <a:t>This is the simplest equation we can use for this kind of calculation, and I’m not going to dwell on this much, considering there’s a lot to get through. Also I’m pretty sure this stuff is covered in math, stats and CS classes so you are probably all familiar with it anyway. If not, I would encourage giving this a read.</a:t>
            </a:r>
            <a:br>
              <a:rPr lang="en-US" sz="1800" dirty="0">
                <a:solidFill>
                  <a:schemeClr val="bg1"/>
                </a:solidFill>
              </a:rPr>
            </a:br>
            <a:r>
              <a:rPr lang="en-US" sz="1800" dirty="0">
                <a:solidFill>
                  <a:schemeClr val="bg1"/>
                </a:solidFill>
                <a:hlinkClick r:id="rId2">
                  <a:extLst>
                    <a:ext uri="{A12FA001-AC4F-418D-AE19-62706E023703}">
                      <ahyp:hlinkClr xmlns:ahyp="http://schemas.microsoft.com/office/drawing/2018/hyperlinkcolor" val="tx"/>
                    </a:ext>
                  </a:extLst>
                </a:hlinkClick>
              </a:rPr>
              <a:t>https://medium.com/analytics-vidhya/naive-bayes-729ac4ca48a8</a:t>
            </a:r>
            <a:endParaRPr lang="en-US" dirty="0">
              <a:solidFill>
                <a:schemeClr val="bg1"/>
              </a:solidFill>
            </a:endParaRPr>
          </a:p>
          <a:p>
            <a:pPr marL="0" indent="0">
              <a:buNone/>
            </a:pPr>
            <a:r>
              <a:rPr lang="en-US" dirty="0">
                <a:solidFill>
                  <a:schemeClr val="bg1"/>
                </a:solidFill>
              </a:rPr>
              <a:t>Long story short-</a:t>
            </a:r>
          </a:p>
          <a:p>
            <a:pPr marL="0" indent="0">
              <a:buNone/>
            </a:pPr>
            <a:r>
              <a:rPr lang="en-US" dirty="0">
                <a:solidFill>
                  <a:schemeClr val="bg1"/>
                </a:solidFill>
              </a:rPr>
              <a:t>Calculate the probability of a thing happening</a:t>
            </a:r>
          </a:p>
          <a:p>
            <a:pPr marL="0" indent="0">
              <a:buNone/>
            </a:pPr>
            <a:r>
              <a:rPr lang="en-US" dirty="0">
                <a:solidFill>
                  <a:schemeClr val="bg1"/>
                </a:solidFill>
              </a:rPr>
              <a:t>Calculate the probability of the thing not happening.</a:t>
            </a:r>
            <a:br>
              <a:rPr lang="en-US" dirty="0">
                <a:solidFill>
                  <a:schemeClr val="bg1"/>
                </a:solidFill>
              </a:rPr>
            </a:br>
            <a:r>
              <a:rPr lang="en-US" dirty="0">
                <a:solidFill>
                  <a:schemeClr val="bg1"/>
                </a:solidFill>
              </a:rPr>
              <a:t>Higher number wins.</a:t>
            </a:r>
          </a:p>
        </p:txBody>
      </p:sp>
    </p:spTree>
    <p:extLst>
      <p:ext uri="{BB962C8B-B14F-4D97-AF65-F5344CB8AC3E}">
        <p14:creationId xmlns:p14="http://schemas.microsoft.com/office/powerpoint/2010/main" val="3943536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5AA30C-1208-B5CA-D4A7-1B84066B0409}"/>
              </a:ext>
            </a:extLst>
          </p:cNvPr>
          <p:cNvSpPr/>
          <p:nvPr/>
        </p:nvSpPr>
        <p:spPr>
          <a:xfrm>
            <a:off x="2969703" y="3429000"/>
            <a:ext cx="6912528" cy="31936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3"/>
          </p:nvPr>
        </p:nvSpPr>
        <p:spPr>
          <a:xfrm>
            <a:off x="1524000" y="235324"/>
            <a:ext cx="9144000" cy="508150"/>
          </a:xfrm>
        </p:spPr>
        <p:txBody>
          <a:bodyPr/>
          <a:lstStyle/>
          <a:p>
            <a:r>
              <a:rPr lang="en-US" dirty="0"/>
              <a:t>Methods: SVM</a:t>
            </a:r>
          </a:p>
        </p:txBody>
      </p:sp>
      <p:sp>
        <p:nvSpPr>
          <p:cNvPr id="5" name="Slide Number Placeholder 4"/>
          <p:cNvSpPr>
            <a:spLocks noGrp="1"/>
          </p:cNvSpPr>
          <p:nvPr>
            <p:ph type="sldNum" sz="quarter" idx="4"/>
          </p:nvPr>
        </p:nvSpPr>
        <p:spPr/>
        <p:txBody>
          <a:bodyPr/>
          <a:lstStyle/>
          <a:p>
            <a:fld id="{0F418C06-167A-E646-9EF6-18275B625F6B}" type="slidenum">
              <a:rPr lang="en-US" smtClean="0"/>
              <a:pPr/>
              <a:t>14</a:t>
            </a:fld>
            <a:endParaRPr lang="en-US"/>
          </a:p>
        </p:txBody>
      </p:sp>
      <p:sp>
        <p:nvSpPr>
          <p:cNvPr id="6" name="TextBox 5"/>
          <p:cNvSpPr txBox="1"/>
          <p:nvPr/>
        </p:nvSpPr>
        <p:spPr>
          <a:xfrm>
            <a:off x="1819565" y="1047087"/>
            <a:ext cx="8649477" cy="2308324"/>
          </a:xfrm>
          <a:prstGeom prst="rect">
            <a:avLst/>
          </a:prstGeom>
          <a:noFill/>
        </p:spPr>
        <p:txBody>
          <a:bodyPr wrap="square" rtlCol="0">
            <a:spAutoFit/>
          </a:bodyPr>
          <a:lstStyle/>
          <a:p>
            <a:r>
              <a:rPr lang="en-US" dirty="0">
                <a:solidFill>
                  <a:schemeClr val="bg1"/>
                </a:solidFill>
              </a:rPr>
              <a:t>The goal of the SVM is to train a model that assigns new unseen objects into a particular category. </a:t>
            </a:r>
          </a:p>
          <a:p>
            <a:endParaRPr lang="en-US" dirty="0">
              <a:solidFill>
                <a:schemeClr val="bg1"/>
              </a:solidFill>
            </a:endParaRPr>
          </a:p>
          <a:p>
            <a:r>
              <a:rPr lang="en-US" dirty="0">
                <a:solidFill>
                  <a:schemeClr val="bg1"/>
                </a:solidFill>
              </a:rPr>
              <a:t>It achieves this by creating a linear partition of the feature space into two categories. </a:t>
            </a:r>
          </a:p>
          <a:p>
            <a:endParaRPr lang="en-US" dirty="0">
              <a:solidFill>
                <a:schemeClr val="bg1"/>
              </a:solidFill>
            </a:endParaRPr>
          </a:p>
          <a:p>
            <a:r>
              <a:rPr lang="en-US" dirty="0">
                <a:solidFill>
                  <a:schemeClr val="bg1"/>
                </a:solidFill>
              </a:rPr>
              <a:t>Based on the features in the new unseen objects (e.g. articles), it places an object "above" or "below" the separation plane, leading to a </a:t>
            </a:r>
            <a:r>
              <a:rPr lang="en-US" dirty="0" err="1">
                <a:solidFill>
                  <a:schemeClr val="bg1"/>
                </a:solidFill>
              </a:rPr>
              <a:t>categorisation</a:t>
            </a:r>
            <a:r>
              <a:rPr lang="en-US" dirty="0">
                <a:solidFill>
                  <a:schemeClr val="bg1"/>
                </a:solidFill>
              </a:rPr>
              <a:t> (e.g. Innovative or non-innovative). </a:t>
            </a:r>
            <a:endParaRPr lang="en-US" b="1" dirty="0">
              <a:solidFill>
                <a:schemeClr val="bg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9074" y="3659024"/>
            <a:ext cx="6299746" cy="2773920"/>
          </a:xfrm>
          <a:prstGeom prst="rect">
            <a:avLst/>
          </a:prstGeom>
        </p:spPr>
      </p:pic>
    </p:spTree>
    <p:extLst>
      <p:ext uri="{BB962C8B-B14F-4D97-AF65-F5344CB8AC3E}">
        <p14:creationId xmlns:p14="http://schemas.microsoft.com/office/powerpoint/2010/main" val="2743977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524000" y="235324"/>
            <a:ext cx="9144000" cy="508150"/>
          </a:xfrm>
        </p:spPr>
        <p:txBody>
          <a:bodyPr/>
          <a:lstStyle/>
          <a:p>
            <a:r>
              <a:rPr lang="en-US" dirty="0"/>
              <a:t>Methods: Decision Trees</a:t>
            </a:r>
          </a:p>
        </p:txBody>
      </p:sp>
      <p:sp>
        <p:nvSpPr>
          <p:cNvPr id="5" name="Slide Number Placeholder 4"/>
          <p:cNvSpPr>
            <a:spLocks noGrp="1"/>
          </p:cNvSpPr>
          <p:nvPr>
            <p:ph type="sldNum" sz="quarter" idx="4"/>
          </p:nvPr>
        </p:nvSpPr>
        <p:spPr/>
        <p:txBody>
          <a:bodyPr/>
          <a:lstStyle/>
          <a:p>
            <a:fld id="{0F418C06-167A-E646-9EF6-18275B625F6B}" type="slidenum">
              <a:rPr lang="en-US" smtClean="0"/>
              <a:pPr/>
              <a:t>15</a:t>
            </a:fld>
            <a:endParaRPr lang="en-US"/>
          </a:p>
        </p:txBody>
      </p:sp>
      <p:sp>
        <p:nvSpPr>
          <p:cNvPr id="6" name="TextBox 5"/>
          <p:cNvSpPr txBox="1"/>
          <p:nvPr/>
        </p:nvSpPr>
        <p:spPr>
          <a:xfrm>
            <a:off x="453007" y="1015068"/>
            <a:ext cx="11358692" cy="2862322"/>
          </a:xfrm>
          <a:prstGeom prst="rect">
            <a:avLst/>
          </a:prstGeom>
          <a:noFill/>
        </p:spPr>
        <p:txBody>
          <a:bodyPr wrap="square" rtlCol="0">
            <a:spAutoFit/>
          </a:bodyPr>
          <a:lstStyle/>
          <a:p>
            <a:r>
              <a:rPr lang="en-US" sz="2000" dirty="0">
                <a:solidFill>
                  <a:schemeClr val="bg1"/>
                </a:solidFill>
              </a:rPr>
              <a:t>A </a:t>
            </a:r>
            <a:r>
              <a:rPr lang="en-US" sz="2000" b="1" dirty="0">
                <a:solidFill>
                  <a:schemeClr val="bg1"/>
                </a:solidFill>
              </a:rPr>
              <a:t>decision tree</a:t>
            </a:r>
            <a:r>
              <a:rPr lang="en-US" sz="2000" dirty="0">
                <a:solidFill>
                  <a:schemeClr val="bg1"/>
                </a:solidFill>
              </a:rPr>
              <a:t> is a decision support tool that uses a tree-like graph or model of decisions and their possible consequences</a:t>
            </a:r>
          </a:p>
          <a:p>
            <a:endParaRPr lang="en-US" sz="2000" dirty="0">
              <a:solidFill>
                <a:schemeClr val="bg1"/>
              </a:solidFill>
            </a:endParaRPr>
          </a:p>
          <a:p>
            <a:r>
              <a:rPr lang="en-US" sz="2000" dirty="0">
                <a:solidFill>
                  <a:schemeClr val="bg1"/>
                </a:solidFill>
              </a:rPr>
              <a:t>○ Decision trees stratify or segment the predictor space into a number of sub regions. </a:t>
            </a:r>
          </a:p>
          <a:p>
            <a:r>
              <a:rPr lang="en-US" sz="2000" dirty="0">
                <a:solidFill>
                  <a:schemeClr val="bg1"/>
                </a:solidFill>
              </a:rPr>
              <a:t>○ A decision tree is a flowchart-like structure in which each internal node represents a "test" on an attribute (e.g. whether a coin flip comes up heads or tails).</a:t>
            </a:r>
          </a:p>
          <a:p>
            <a:r>
              <a:rPr lang="en-US" sz="2000" dirty="0">
                <a:solidFill>
                  <a:schemeClr val="bg1"/>
                </a:solidFill>
              </a:rPr>
              <a:t>○ Each branch represents the outcome of the test. </a:t>
            </a:r>
          </a:p>
          <a:p>
            <a:r>
              <a:rPr lang="en-US" sz="2000" dirty="0">
                <a:solidFill>
                  <a:schemeClr val="bg1"/>
                </a:solidFill>
              </a:rPr>
              <a:t>○ Each leaf node represents a class label</a:t>
            </a:r>
          </a:p>
          <a:p>
            <a:r>
              <a:rPr lang="en-US" sz="2000" dirty="0">
                <a:solidFill>
                  <a:schemeClr val="bg1"/>
                </a:solidFill>
              </a:rPr>
              <a:t>○ The paths from root to leaf represent classification rules.</a:t>
            </a:r>
          </a:p>
        </p:txBody>
      </p:sp>
      <p:pic>
        <p:nvPicPr>
          <p:cNvPr id="3" name="Picture 2"/>
          <p:cNvPicPr>
            <a:picLocks noChangeAspect="1"/>
          </p:cNvPicPr>
          <p:nvPr/>
        </p:nvPicPr>
        <p:blipFill>
          <a:blip r:embed="rId2"/>
          <a:stretch>
            <a:fillRect/>
          </a:stretch>
        </p:blipFill>
        <p:spPr>
          <a:xfrm>
            <a:off x="4090187" y="4620848"/>
            <a:ext cx="3224764" cy="1839408"/>
          </a:xfrm>
          <a:prstGeom prst="rect">
            <a:avLst/>
          </a:prstGeom>
        </p:spPr>
      </p:pic>
    </p:spTree>
    <p:extLst>
      <p:ext uri="{BB962C8B-B14F-4D97-AF65-F5344CB8AC3E}">
        <p14:creationId xmlns:p14="http://schemas.microsoft.com/office/powerpoint/2010/main" val="4148706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Methods: Random Forests</a:t>
            </a:r>
          </a:p>
        </p:txBody>
      </p:sp>
      <p:sp>
        <p:nvSpPr>
          <p:cNvPr id="5" name="Slide Number Placeholder 4"/>
          <p:cNvSpPr>
            <a:spLocks noGrp="1"/>
          </p:cNvSpPr>
          <p:nvPr>
            <p:ph type="sldNum" sz="quarter" idx="4"/>
          </p:nvPr>
        </p:nvSpPr>
        <p:spPr/>
        <p:txBody>
          <a:bodyPr/>
          <a:lstStyle/>
          <a:p>
            <a:fld id="{0F418C06-167A-E646-9EF6-18275B625F6B}" type="slidenum">
              <a:rPr lang="en-US" smtClean="0"/>
              <a:pPr/>
              <a:t>16</a:t>
            </a:fld>
            <a:endParaRPr lang="en-US"/>
          </a:p>
        </p:txBody>
      </p:sp>
      <p:sp>
        <p:nvSpPr>
          <p:cNvPr id="6" name="TextBox 5"/>
          <p:cNvSpPr txBox="1"/>
          <p:nvPr/>
        </p:nvSpPr>
        <p:spPr>
          <a:xfrm>
            <a:off x="394085" y="1122219"/>
            <a:ext cx="11283390" cy="461664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A random forest consists of multiple random decision trees. </a:t>
            </a:r>
          </a:p>
          <a:p>
            <a:pPr marL="285750" indent="-285750">
              <a:buFont typeface="Arial" panose="020B0604020202020204" pitchFamily="34" charset="0"/>
              <a:buChar char="•"/>
            </a:pPr>
            <a:r>
              <a:rPr lang="en-US" sz="2400" dirty="0">
                <a:solidFill>
                  <a:schemeClr val="bg1"/>
                </a:solidFill>
              </a:rPr>
              <a:t>The results from each of the tree are taken and the final result is declared accordingly. Voting and averaging is used to predict in case of classification and regression respectively. </a:t>
            </a:r>
          </a:p>
          <a:p>
            <a:endParaRPr lang="en-US" sz="2400" dirty="0">
              <a:solidFill>
                <a:schemeClr val="bg1"/>
              </a:solidFill>
            </a:endParaRPr>
          </a:p>
          <a:p>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Two types of randomness are built into the trees. </a:t>
            </a:r>
          </a:p>
          <a:p>
            <a:pPr marL="742950" lvl="1" indent="-285750">
              <a:buFont typeface="Arial" panose="020B0604020202020204" pitchFamily="34" charset="0"/>
              <a:buChar char="•"/>
            </a:pPr>
            <a:r>
              <a:rPr lang="en-US" sz="2400" dirty="0">
                <a:solidFill>
                  <a:schemeClr val="bg1"/>
                </a:solidFill>
              </a:rPr>
              <a:t>First, each tree is built on a random sample from the original data. </a:t>
            </a:r>
          </a:p>
          <a:p>
            <a:pPr marL="742950" lvl="1" indent="-285750">
              <a:buFont typeface="Arial" panose="020B0604020202020204" pitchFamily="34" charset="0"/>
              <a:buChar char="•"/>
            </a:pPr>
            <a:r>
              <a:rPr lang="en-US" sz="2400" dirty="0">
                <a:solidFill>
                  <a:schemeClr val="bg1"/>
                </a:solidFill>
              </a:rPr>
              <a:t>Second, at each tree node, a subset of features are randomly selected to generate the best split.</a:t>
            </a:r>
          </a:p>
          <a:p>
            <a:endParaRPr lang="en-US" dirty="0">
              <a:solidFill>
                <a:schemeClr val="bg1"/>
              </a:solidFill>
            </a:endParaRP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758235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DAFBEEF-2BDC-48F9-ACA2-5A9324E7BFE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17</a:t>
            </a:fld>
            <a:endParaRPr lang="en-US" dirty="0"/>
          </a:p>
        </p:txBody>
      </p:sp>
      <p:sp>
        <p:nvSpPr>
          <p:cNvPr id="44" name="Title 37">
            <a:extLst>
              <a:ext uri="{FF2B5EF4-FFF2-40B4-BE49-F238E27FC236}">
                <a16:creationId xmlns:a16="http://schemas.microsoft.com/office/drawing/2014/main" id="{87D7C6C2-BA53-B864-9586-B0492DC216D0}"/>
              </a:ext>
            </a:extLst>
          </p:cNvPr>
          <p:cNvSpPr>
            <a:spLocks noGrp="1"/>
          </p:cNvSpPr>
          <p:nvPr>
            <p:ph type="title"/>
          </p:nvPr>
        </p:nvSpPr>
        <p:spPr>
          <a:xfrm>
            <a:off x="2467112" y="1207661"/>
            <a:ext cx="7006876" cy="567670"/>
          </a:xfrm>
        </p:spPr>
        <p:txBody>
          <a:bodyPr/>
          <a:lstStyle/>
          <a:p>
            <a:r>
              <a:rPr lang="en-US" dirty="0"/>
              <a:t>Linear Regression</a:t>
            </a:r>
          </a:p>
        </p:txBody>
      </p:sp>
      <p:sp>
        <p:nvSpPr>
          <p:cNvPr id="3" name="TextBox 2">
            <a:extLst>
              <a:ext uri="{FF2B5EF4-FFF2-40B4-BE49-F238E27FC236}">
                <a16:creationId xmlns:a16="http://schemas.microsoft.com/office/drawing/2014/main" id="{41DCA081-E4E9-E1E3-1A97-FBE230274D48}"/>
              </a:ext>
            </a:extLst>
          </p:cNvPr>
          <p:cNvSpPr txBox="1"/>
          <p:nvPr/>
        </p:nvSpPr>
        <p:spPr>
          <a:xfrm>
            <a:off x="274575" y="1813584"/>
            <a:ext cx="11790355" cy="5355312"/>
          </a:xfrm>
          <a:prstGeom prst="rect">
            <a:avLst/>
          </a:prstGeom>
          <a:noFill/>
        </p:spPr>
        <p:txBody>
          <a:bodyPr wrap="square">
            <a:spAutoFit/>
          </a:bodyPr>
          <a:lstStyle/>
          <a:p>
            <a:r>
              <a:rPr lang="en-US" dirty="0">
                <a:solidFill>
                  <a:schemeClr val="bg1"/>
                </a:solidFill>
              </a:rPr>
              <a:t>Linear regression is a type of supervised machine learning algorithm that computes the linear relationship between a dependent variable and one or more independent features. </a:t>
            </a:r>
          </a:p>
          <a:p>
            <a:endParaRPr lang="en-US" dirty="0">
              <a:solidFill>
                <a:schemeClr val="bg1"/>
              </a:solidFill>
            </a:endParaRPr>
          </a:p>
          <a:p>
            <a:r>
              <a:rPr lang="en-US" dirty="0">
                <a:solidFill>
                  <a:schemeClr val="bg1"/>
                </a:solidFill>
              </a:rPr>
              <a:t>The goal of the algorithm is to find the best linear equation that can predict the value of the dependent variable based on the independent variables. The equation provides a straight line that represents the relationship between the dependent and independent variables</a:t>
            </a:r>
          </a:p>
          <a:p>
            <a:endParaRPr lang="en-US" dirty="0">
              <a:solidFill>
                <a:schemeClr val="bg1"/>
              </a:solidFill>
            </a:endParaRPr>
          </a:p>
          <a:p>
            <a:r>
              <a:rPr lang="en-US" dirty="0">
                <a:solidFill>
                  <a:schemeClr val="bg1"/>
                </a:solidFill>
              </a:rPr>
              <a:t>Linear regression is a powerful tool for understanding and predicting the behavior of a variable, however, it needs to meet a few conditions in order to be accurate and dependable solutions. </a:t>
            </a:r>
          </a:p>
          <a:p>
            <a:pPr>
              <a:buFont typeface="+mj-lt"/>
              <a:buAutoNum type="arabicPeriod"/>
            </a:pPr>
            <a:r>
              <a:rPr lang="en-US" b="1" dirty="0">
                <a:solidFill>
                  <a:schemeClr val="bg1"/>
                </a:solidFill>
              </a:rPr>
              <a:t>Linearity</a:t>
            </a:r>
            <a:r>
              <a:rPr lang="en-US" dirty="0">
                <a:solidFill>
                  <a:schemeClr val="bg1"/>
                </a:solidFill>
              </a:rPr>
              <a:t>: The independent and dependent variables have a linear relationship with one another. This implies that changes in the dependent variable follow those in the independent variable(s) in a linear fashion.</a:t>
            </a:r>
          </a:p>
          <a:p>
            <a:pPr>
              <a:buFont typeface="+mj-lt"/>
              <a:buAutoNum type="arabicPeriod"/>
            </a:pPr>
            <a:r>
              <a:rPr lang="en-US" b="1" dirty="0">
                <a:solidFill>
                  <a:schemeClr val="bg1"/>
                </a:solidFill>
              </a:rPr>
              <a:t>Independence</a:t>
            </a:r>
            <a:r>
              <a:rPr lang="en-US" dirty="0">
                <a:solidFill>
                  <a:schemeClr val="bg1"/>
                </a:solidFill>
              </a:rPr>
              <a:t>: The observations in the dataset are independent of each other. This means that the value of the dependent variable for one observation does not depend on the value of the dependent variable for another observation.</a:t>
            </a:r>
          </a:p>
          <a:p>
            <a:pPr>
              <a:buFont typeface="+mj-lt"/>
              <a:buAutoNum type="arabicPeriod"/>
            </a:pPr>
            <a:r>
              <a:rPr lang="en-US" b="1" dirty="0">
                <a:solidFill>
                  <a:schemeClr val="bg1"/>
                </a:solidFill>
              </a:rPr>
              <a:t>Homoscedasticity</a:t>
            </a:r>
            <a:r>
              <a:rPr lang="en-US" dirty="0">
                <a:solidFill>
                  <a:schemeClr val="bg1"/>
                </a:solidFill>
              </a:rPr>
              <a:t>: Across all levels of the independent variable(s), the variance of the errors is constant. This indicates that the amount of the independent variable(s) has no impact on the variance of the errors.</a:t>
            </a:r>
          </a:p>
          <a:p>
            <a:pPr>
              <a:buFont typeface="+mj-lt"/>
              <a:buAutoNum type="arabicPeriod"/>
            </a:pPr>
            <a:r>
              <a:rPr lang="en-US" b="1" dirty="0">
                <a:solidFill>
                  <a:schemeClr val="bg1"/>
                </a:solidFill>
              </a:rPr>
              <a:t>Normality</a:t>
            </a:r>
            <a:r>
              <a:rPr lang="en-US" dirty="0">
                <a:solidFill>
                  <a:schemeClr val="bg1"/>
                </a:solidFill>
              </a:rPr>
              <a:t>: The errors in the model are normally distributed. </a:t>
            </a:r>
          </a:p>
          <a:p>
            <a:pPr>
              <a:buFont typeface="+mj-lt"/>
              <a:buAutoNum type="arabicPeriod"/>
            </a:pPr>
            <a:r>
              <a:rPr lang="en-US" b="1" dirty="0">
                <a:solidFill>
                  <a:schemeClr val="bg1"/>
                </a:solidFill>
              </a:rPr>
              <a:t>No multicollinearity</a:t>
            </a:r>
            <a:r>
              <a:rPr lang="en-US" dirty="0">
                <a:solidFill>
                  <a:schemeClr val="bg1"/>
                </a:solidFill>
              </a:rPr>
              <a:t>: There is no high correlation between the independent variables. This indicates that there is little or no correlation between the independent variables.</a:t>
            </a:r>
          </a:p>
          <a:p>
            <a:endParaRPr lang="en-US" dirty="0">
              <a:solidFill>
                <a:schemeClr val="bg1"/>
              </a:solidFill>
            </a:endParaRPr>
          </a:p>
        </p:txBody>
      </p:sp>
    </p:spTree>
    <p:extLst>
      <p:ext uri="{BB962C8B-B14F-4D97-AF65-F5344CB8AC3E}">
        <p14:creationId xmlns:p14="http://schemas.microsoft.com/office/powerpoint/2010/main" val="781043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1782501" y="219919"/>
            <a:ext cx="9736518" cy="580029"/>
          </a:xfrm>
        </p:spPr>
        <p:txBody>
          <a:bodyPr/>
          <a:lstStyle/>
          <a:p>
            <a:r>
              <a:rPr lang="en-US" dirty="0">
                <a:solidFill>
                  <a:schemeClr val="accent1">
                    <a:lumMod val="10000"/>
                    <a:lumOff val="90000"/>
                  </a:schemeClr>
                </a:solidFill>
              </a:rPr>
              <a:t>LASSO Regression</a:t>
            </a:r>
          </a:p>
        </p:txBody>
      </p:sp>
      <p:sp>
        <p:nvSpPr>
          <p:cNvPr id="7" name="Slide Number Placeholder 6">
            <a:extLst>
              <a:ext uri="{FF2B5EF4-FFF2-40B4-BE49-F238E27FC236}">
                <a16:creationId xmlns:a16="http://schemas.microsoft.com/office/drawing/2014/main" id="{6944EF00-08F5-4EC2-87BC-9CA90D8251D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18</a:t>
            </a:fld>
            <a:endParaRPr lang="en-US" dirty="0"/>
          </a:p>
        </p:txBody>
      </p:sp>
      <p:sp>
        <p:nvSpPr>
          <p:cNvPr id="5" name="TextBox 4">
            <a:extLst>
              <a:ext uri="{FF2B5EF4-FFF2-40B4-BE49-F238E27FC236}">
                <a16:creationId xmlns:a16="http://schemas.microsoft.com/office/drawing/2014/main" id="{2A7A9E3B-9C61-E66B-02EE-22691AA62EA0}"/>
              </a:ext>
            </a:extLst>
          </p:cNvPr>
          <p:cNvSpPr txBox="1"/>
          <p:nvPr/>
        </p:nvSpPr>
        <p:spPr>
          <a:xfrm>
            <a:off x="2106386" y="996043"/>
            <a:ext cx="9736518" cy="3754874"/>
          </a:xfrm>
          <a:prstGeom prst="rect">
            <a:avLst/>
          </a:prstGeom>
          <a:noFill/>
        </p:spPr>
        <p:txBody>
          <a:bodyPr wrap="square">
            <a:spAutoFit/>
          </a:bodyPr>
          <a:lstStyle/>
          <a:p>
            <a:r>
              <a:rPr lang="en-US" b="1" dirty="0">
                <a:solidFill>
                  <a:schemeClr val="bg1"/>
                </a:solidFill>
                <a:latin typeface="Abadi" panose="020F0502020204030204" pitchFamily="34" charset="0"/>
              </a:rPr>
              <a:t>Least absolute shrinkage and selection operator</a:t>
            </a:r>
            <a:r>
              <a:rPr lang="en-US" dirty="0">
                <a:solidFill>
                  <a:schemeClr val="bg1"/>
                </a:solidFill>
                <a:latin typeface="Abadi" panose="020F0502020204030204" pitchFamily="34" charset="0"/>
              </a:rPr>
              <a:t>; also </a:t>
            </a:r>
            <a:r>
              <a:rPr lang="en-US" b="1" dirty="0">
                <a:solidFill>
                  <a:schemeClr val="bg1"/>
                </a:solidFill>
                <a:latin typeface="Abadi" panose="020F0502020204030204" pitchFamily="34" charset="0"/>
              </a:rPr>
              <a:t>Lasso</a:t>
            </a:r>
            <a:r>
              <a:rPr lang="en-US" dirty="0">
                <a:solidFill>
                  <a:schemeClr val="bg1"/>
                </a:solidFill>
                <a:latin typeface="Abadi" panose="020F0502020204030204" pitchFamily="34" charset="0"/>
              </a:rPr>
              <a:t> or </a:t>
            </a:r>
            <a:r>
              <a:rPr lang="en-US" b="1" dirty="0">
                <a:solidFill>
                  <a:schemeClr val="bg1"/>
                </a:solidFill>
                <a:latin typeface="Abadi" panose="020F0502020204030204" pitchFamily="34" charset="0"/>
              </a:rPr>
              <a:t>LASSO</a:t>
            </a:r>
            <a:r>
              <a:rPr lang="en-US" dirty="0">
                <a:solidFill>
                  <a:schemeClr val="bg1"/>
                </a:solidFill>
                <a:latin typeface="Abadi" panose="020F0502020204030204" pitchFamily="34" charset="0"/>
              </a:rPr>
              <a:t>) is a </a:t>
            </a:r>
            <a:r>
              <a:rPr lang="en-US" dirty="0">
                <a:solidFill>
                  <a:schemeClr val="bg1"/>
                </a:solidFill>
                <a:latin typeface="Abadi" panose="020F0502020204030204" pitchFamily="34" charset="0"/>
                <a:hlinkClick r:id="rId3" tooltip="Regression analysis">
                  <a:extLst>
                    <a:ext uri="{A12FA001-AC4F-418D-AE19-62706E023703}">
                      <ahyp:hlinkClr xmlns:ahyp="http://schemas.microsoft.com/office/drawing/2018/hyperlinkcolor" val="tx"/>
                    </a:ext>
                  </a:extLst>
                </a:hlinkClick>
              </a:rPr>
              <a:t>regression analysis</a:t>
            </a:r>
            <a:r>
              <a:rPr lang="en-US" dirty="0">
                <a:solidFill>
                  <a:schemeClr val="bg1"/>
                </a:solidFill>
                <a:latin typeface="Abadi" panose="020F0502020204030204" pitchFamily="34" charset="0"/>
              </a:rPr>
              <a:t> method that performs both </a:t>
            </a:r>
            <a:r>
              <a:rPr lang="en-US" dirty="0">
                <a:solidFill>
                  <a:schemeClr val="bg1"/>
                </a:solidFill>
                <a:latin typeface="Abadi" panose="020F0502020204030204" pitchFamily="34" charset="0"/>
                <a:hlinkClick r:id="rId4" tooltip="Variable selection">
                  <a:extLst>
                    <a:ext uri="{A12FA001-AC4F-418D-AE19-62706E023703}">
                      <ahyp:hlinkClr xmlns:ahyp="http://schemas.microsoft.com/office/drawing/2018/hyperlinkcolor" val="tx"/>
                    </a:ext>
                  </a:extLst>
                </a:hlinkClick>
              </a:rPr>
              <a:t>variable selection</a:t>
            </a:r>
            <a:r>
              <a:rPr lang="en-US" dirty="0">
                <a:solidFill>
                  <a:schemeClr val="bg1"/>
                </a:solidFill>
                <a:latin typeface="Abadi" panose="020F0502020204030204" pitchFamily="34" charset="0"/>
              </a:rPr>
              <a:t> and </a:t>
            </a:r>
            <a:r>
              <a:rPr lang="en-US" dirty="0">
                <a:solidFill>
                  <a:schemeClr val="bg1"/>
                </a:solidFill>
                <a:latin typeface="Abadi" panose="020F0502020204030204" pitchFamily="34" charset="0"/>
                <a:hlinkClick r:id="rId5" tooltip="Regularization (mathematics)">
                  <a:extLst>
                    <a:ext uri="{A12FA001-AC4F-418D-AE19-62706E023703}">
                      <ahyp:hlinkClr xmlns:ahyp="http://schemas.microsoft.com/office/drawing/2018/hyperlinkcolor" val="tx"/>
                    </a:ext>
                  </a:extLst>
                </a:hlinkClick>
              </a:rPr>
              <a:t>regularization</a:t>
            </a:r>
            <a:r>
              <a:rPr lang="en-US" dirty="0">
                <a:solidFill>
                  <a:schemeClr val="bg1"/>
                </a:solidFill>
                <a:latin typeface="Abadi" panose="020F0502020204030204" pitchFamily="34" charset="0"/>
              </a:rPr>
              <a:t> in order to enhance the prediction accuracy and interpretability of the resulting </a:t>
            </a:r>
            <a:r>
              <a:rPr lang="en-US" dirty="0">
                <a:solidFill>
                  <a:schemeClr val="bg1"/>
                </a:solidFill>
                <a:latin typeface="Abadi" panose="020F0502020204030204" pitchFamily="34" charset="0"/>
                <a:hlinkClick r:id="rId6" tooltip="Statistical model">
                  <a:extLst>
                    <a:ext uri="{A12FA001-AC4F-418D-AE19-62706E023703}">
                      <ahyp:hlinkClr xmlns:ahyp="http://schemas.microsoft.com/office/drawing/2018/hyperlinkcolor" val="tx"/>
                    </a:ext>
                  </a:extLst>
                </a:hlinkClick>
              </a:rPr>
              <a:t>statistical model</a:t>
            </a:r>
            <a:endParaRPr lang="en-US" dirty="0">
              <a:solidFill>
                <a:schemeClr val="bg1"/>
              </a:solidFill>
              <a:latin typeface="Abadi" panose="020F0502020204030204" pitchFamily="34" charset="0"/>
            </a:endParaRPr>
          </a:p>
          <a:p>
            <a:r>
              <a:rPr lang="en-US" dirty="0">
                <a:solidFill>
                  <a:schemeClr val="bg1"/>
                </a:solidFill>
                <a:latin typeface="Abadi" panose="020F0502020204030204" pitchFamily="34" charset="0"/>
              </a:rPr>
              <a:t>As the name suggests, it’s a shrinking technique</a:t>
            </a:r>
            <a:r>
              <a:rPr lang="en-US" sz="2000" dirty="0">
                <a:solidFill>
                  <a:schemeClr val="bg1"/>
                </a:solidFill>
                <a:latin typeface="Abadi" panose="020F0502020204030204" pitchFamily="34" charset="0"/>
              </a:rPr>
              <a:t>, The primary goal of LASSO regression is to find a balance between model simplicity and accuracy. </a:t>
            </a:r>
            <a:r>
              <a:rPr lang="en-US" dirty="0">
                <a:solidFill>
                  <a:schemeClr val="bg1"/>
                </a:solidFill>
              </a:rPr>
              <a:t>LASSO particularly useful for feature selection, as it can automatically identify and discard irrelevant or redundant variables.</a:t>
            </a:r>
          </a:p>
          <a:p>
            <a:endParaRPr lang="en-US" dirty="0">
              <a:solidFill>
                <a:schemeClr val="bg1"/>
              </a:solidFill>
              <a:latin typeface="Abadi" panose="020F0502020204030204" pitchFamily="34" charset="0"/>
            </a:endParaRPr>
          </a:p>
          <a:p>
            <a:r>
              <a:rPr lang="en-US" dirty="0">
                <a:solidFill>
                  <a:schemeClr val="bg1"/>
                </a:solidFill>
                <a:latin typeface="Abadi" panose="020F0502020204030204" pitchFamily="34" charset="0"/>
              </a:rPr>
              <a:t>Regularization: A method to solve the problem of overfitting</a:t>
            </a:r>
          </a:p>
          <a:p>
            <a:endParaRPr lang="en-US" dirty="0">
              <a:solidFill>
                <a:schemeClr val="bg1"/>
              </a:solidFill>
              <a:latin typeface="Abadi" panose="020F0502020204030204" pitchFamily="34" charset="0"/>
            </a:endParaRPr>
          </a:p>
          <a:p>
            <a:r>
              <a:rPr lang="en-US" dirty="0">
                <a:solidFill>
                  <a:schemeClr val="bg1"/>
                </a:solidFill>
                <a:latin typeface="Abadi" panose="020F0502020204030204" pitchFamily="34" charset="0"/>
              </a:rPr>
              <a:t>	Overfitting: An issue where an ML model gives accurate predictions for training data but 		not for new datasets</a:t>
            </a:r>
          </a:p>
          <a:p>
            <a:r>
              <a:rPr lang="en-US" dirty="0">
                <a:solidFill>
                  <a:schemeClr val="bg1"/>
                </a:solidFill>
                <a:latin typeface="Abadi" panose="020F0502020204030204" pitchFamily="34" charset="0"/>
              </a:rPr>
              <a:t>		Often can happen if a model is too complex and starts to capture noise and 		expect the patterns in the noise to repeat in real world data. </a:t>
            </a:r>
          </a:p>
        </p:txBody>
      </p:sp>
      <p:sp>
        <p:nvSpPr>
          <p:cNvPr id="6" name="Title 45">
            <a:extLst>
              <a:ext uri="{FF2B5EF4-FFF2-40B4-BE49-F238E27FC236}">
                <a16:creationId xmlns:a16="http://schemas.microsoft.com/office/drawing/2014/main" id="{97BCCC4D-EF63-48AD-6D8D-4117A64AB103}"/>
              </a:ext>
            </a:extLst>
          </p:cNvPr>
          <p:cNvSpPr txBox="1">
            <a:spLocks/>
          </p:cNvSpPr>
          <p:nvPr/>
        </p:nvSpPr>
        <p:spPr>
          <a:xfrm>
            <a:off x="3268401" y="4947012"/>
            <a:ext cx="9736518" cy="580029"/>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solidFill>
                  <a:schemeClr val="accent1">
                    <a:lumMod val="10000"/>
                    <a:lumOff val="90000"/>
                  </a:schemeClr>
                </a:solidFill>
              </a:rPr>
              <a:t>ridge Regression</a:t>
            </a:r>
          </a:p>
        </p:txBody>
      </p:sp>
      <p:sp>
        <p:nvSpPr>
          <p:cNvPr id="10" name="TextBox 9">
            <a:extLst>
              <a:ext uri="{FF2B5EF4-FFF2-40B4-BE49-F238E27FC236}">
                <a16:creationId xmlns:a16="http://schemas.microsoft.com/office/drawing/2014/main" id="{9769AACD-3531-6FA2-6BBA-F9B4299225CE}"/>
              </a:ext>
            </a:extLst>
          </p:cNvPr>
          <p:cNvSpPr txBox="1"/>
          <p:nvPr/>
        </p:nvSpPr>
        <p:spPr>
          <a:xfrm>
            <a:off x="5020249" y="5437752"/>
            <a:ext cx="6498770" cy="1200329"/>
          </a:xfrm>
          <a:prstGeom prst="rect">
            <a:avLst/>
          </a:prstGeom>
          <a:noFill/>
        </p:spPr>
        <p:txBody>
          <a:bodyPr wrap="square">
            <a:spAutoFit/>
          </a:bodyPr>
          <a:lstStyle/>
          <a:p>
            <a:r>
              <a:rPr lang="en-US" dirty="0">
                <a:solidFill>
                  <a:schemeClr val="bg1"/>
                </a:solidFill>
              </a:rPr>
              <a:t>Ridge regression is a way to create a </a:t>
            </a:r>
            <a:r>
              <a:rPr lang="en-US" dirty="0">
                <a:solidFill>
                  <a:schemeClr val="bg1"/>
                </a:solidFill>
                <a:hlinkClick r:id="rId7">
                  <a:extLst>
                    <a:ext uri="{A12FA001-AC4F-418D-AE19-62706E023703}">
                      <ahyp:hlinkClr xmlns:ahyp="http://schemas.microsoft.com/office/drawing/2018/hyperlinkcolor" val="tx"/>
                    </a:ext>
                  </a:extLst>
                </a:hlinkClick>
              </a:rPr>
              <a:t>parsimonious model</a:t>
            </a:r>
            <a:r>
              <a:rPr lang="en-US" dirty="0">
                <a:solidFill>
                  <a:schemeClr val="bg1"/>
                </a:solidFill>
              </a:rPr>
              <a:t> when the number of </a:t>
            </a:r>
            <a:r>
              <a:rPr lang="en-US" dirty="0">
                <a:solidFill>
                  <a:schemeClr val="bg1"/>
                </a:solidFill>
                <a:hlinkClick r:id="rId8">
                  <a:extLst>
                    <a:ext uri="{A12FA001-AC4F-418D-AE19-62706E023703}">
                      <ahyp:hlinkClr xmlns:ahyp="http://schemas.microsoft.com/office/drawing/2018/hyperlinkcolor" val="tx"/>
                    </a:ext>
                  </a:extLst>
                </a:hlinkClick>
              </a:rPr>
              <a:t>predictor variables</a:t>
            </a:r>
            <a:r>
              <a:rPr lang="en-US" dirty="0">
                <a:solidFill>
                  <a:schemeClr val="bg1"/>
                </a:solidFill>
              </a:rPr>
              <a:t> in a set exceeds the number of observations, or when a data set has </a:t>
            </a:r>
            <a:r>
              <a:rPr lang="en-US" dirty="0">
                <a:solidFill>
                  <a:schemeClr val="bg1"/>
                </a:solidFill>
                <a:hlinkClick r:id="rId9">
                  <a:extLst>
                    <a:ext uri="{A12FA001-AC4F-418D-AE19-62706E023703}">
                      <ahyp:hlinkClr xmlns:ahyp="http://schemas.microsoft.com/office/drawing/2018/hyperlinkcolor" val="tx"/>
                    </a:ext>
                  </a:extLst>
                </a:hlinkClick>
              </a:rPr>
              <a:t>multicollinearity </a:t>
            </a:r>
            <a:r>
              <a:rPr lang="en-US" dirty="0">
                <a:solidFill>
                  <a:schemeClr val="bg1"/>
                </a:solidFill>
              </a:rPr>
              <a:t>(correlations between predictor variables).</a:t>
            </a:r>
          </a:p>
        </p:txBody>
      </p:sp>
    </p:spTree>
    <p:extLst>
      <p:ext uri="{BB962C8B-B14F-4D97-AF65-F5344CB8AC3E}">
        <p14:creationId xmlns:p14="http://schemas.microsoft.com/office/powerpoint/2010/main" val="13456084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Networks : Origin Story</a:t>
            </a:r>
          </a:p>
        </p:txBody>
      </p:sp>
      <p:sp>
        <p:nvSpPr>
          <p:cNvPr id="3" name="Content Placeholder 2"/>
          <p:cNvSpPr>
            <a:spLocks noGrp="1"/>
          </p:cNvSpPr>
          <p:nvPr>
            <p:ph idx="1"/>
          </p:nvPr>
        </p:nvSpPr>
        <p:spPr>
          <a:xfrm>
            <a:off x="598027" y="1105231"/>
            <a:ext cx="10972800" cy="5394874"/>
          </a:xfrm>
        </p:spPr>
        <p:txBody>
          <a:bodyPr/>
          <a:lstStyle/>
          <a:p>
            <a:r>
              <a:rPr lang="en-US" sz="2400" dirty="0">
                <a:solidFill>
                  <a:schemeClr val="bg1"/>
                </a:solidFill>
              </a:rPr>
              <a:t>Machine learning is, in part, based on a model of brain cell interaction. The model was created in </a:t>
            </a:r>
            <a:r>
              <a:rPr lang="en-US" sz="2400" b="1" dirty="0">
                <a:solidFill>
                  <a:schemeClr val="bg1"/>
                </a:solidFill>
              </a:rPr>
              <a:t>1949</a:t>
            </a:r>
            <a:r>
              <a:rPr lang="en-US" sz="2400" dirty="0">
                <a:solidFill>
                  <a:schemeClr val="bg1"/>
                </a:solidFill>
              </a:rPr>
              <a:t> by Donald Hebb in a book titled “The Organization of Behavior.” The book presents Hebb’s theories on neuron excitement and communication between neurons.</a:t>
            </a:r>
          </a:p>
          <a:p>
            <a:r>
              <a:rPr lang="en-US" sz="2400" dirty="0">
                <a:solidFill>
                  <a:schemeClr val="bg1"/>
                </a:solidFill>
              </a:rPr>
              <a:t>Hebb wrote, “When one cell repeatedly assists in firing another, the axon of the first cell develops synaptic knobs (or enlarges them if they already exist) in contact with the soma of the second cell.” Translating Hebb’s concepts to artificial neural networks and artificial neurons, his model can be described as a way of altering the relationships between artificial neurons (also referred to as nodes) and the changes to individual neurons. The relationship between two neurons/nodes strengthens if the two neurons/nodes are activated at the same time and weakens if they are activated separately. The word “weight” is used to describe these relationships, and nodes/neurons tending to be both positive or both negative are described as having strong positive weights. Those nodes with opposite weights develop strong negative weights (e.g. 1×1=1, -1x-1=1, -1×1=-1)</a:t>
            </a:r>
          </a:p>
        </p:txBody>
      </p:sp>
    </p:spTree>
    <p:extLst>
      <p:ext uri="{BB962C8B-B14F-4D97-AF65-F5344CB8AC3E}">
        <p14:creationId xmlns:p14="http://schemas.microsoft.com/office/powerpoint/2010/main" val="8700003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a:t>
            </a:r>
          </a:p>
        </p:txBody>
      </p:sp>
      <p:sp>
        <p:nvSpPr>
          <p:cNvPr id="3" name="Content Placeholder 2"/>
          <p:cNvSpPr>
            <a:spLocks noGrp="1"/>
          </p:cNvSpPr>
          <p:nvPr>
            <p:ph idx="1"/>
          </p:nvPr>
        </p:nvSpPr>
        <p:spPr>
          <a:xfrm>
            <a:off x="598027" y="1105231"/>
            <a:ext cx="10972800" cy="5394874"/>
          </a:xfrm>
        </p:spPr>
        <p:txBody>
          <a:bodyPr/>
          <a:lstStyle/>
          <a:p>
            <a:r>
              <a:rPr lang="en-US" dirty="0">
                <a:solidFill>
                  <a:schemeClr val="bg1"/>
                </a:solidFill>
              </a:rPr>
              <a:t>The following content is designed to work for audiences across multiple levels of familiarity with ML, and can come across as reductive or over-simplified.</a:t>
            </a:r>
          </a:p>
          <a:p>
            <a:r>
              <a:rPr lang="en-US" dirty="0">
                <a:solidFill>
                  <a:schemeClr val="bg1"/>
                </a:solidFill>
              </a:rPr>
              <a:t>This is part of a background to BERT for NLP purposes so most of the focus is on NLP related topics, which is just one vertical slice of the ML org chart, because it’s a common use case for our lab.</a:t>
            </a:r>
          </a:p>
          <a:p>
            <a:r>
              <a:rPr lang="en-US" dirty="0">
                <a:solidFill>
                  <a:schemeClr val="bg1"/>
                </a:solidFill>
              </a:rPr>
              <a:t>Changes, updates, improvements happen frequently, literally weekly. So in case there are statements here that say ‘The best method’ or ‘state of the art’, just add ‘as of early June 2023’</a:t>
            </a:r>
          </a:p>
        </p:txBody>
      </p:sp>
    </p:spTree>
    <p:extLst>
      <p:ext uri="{BB962C8B-B14F-4D97-AF65-F5344CB8AC3E}">
        <p14:creationId xmlns:p14="http://schemas.microsoft.com/office/powerpoint/2010/main" val="24813203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52">
            <a:extLst>
              <a:ext uri="{FF2B5EF4-FFF2-40B4-BE49-F238E27FC236}">
                <a16:creationId xmlns:a16="http://schemas.microsoft.com/office/drawing/2014/main" id="{24046B9E-C52D-4466-AE77-E724F5B083A6}"/>
              </a:ext>
            </a:extLst>
          </p:cNvPr>
          <p:cNvSpPr>
            <a:spLocks noGrp="1"/>
          </p:cNvSpPr>
          <p:nvPr>
            <p:ph type="title"/>
          </p:nvPr>
        </p:nvSpPr>
        <p:spPr>
          <a:xfrm>
            <a:off x="412746" y="705704"/>
            <a:ext cx="5611660" cy="677782"/>
          </a:xfrm>
        </p:spPr>
        <p:txBody>
          <a:bodyPr/>
          <a:lstStyle/>
          <a:p>
            <a:r>
              <a:rPr lang="en-US" dirty="0" err="1"/>
              <a:t>Perceptrons</a:t>
            </a:r>
            <a:r>
              <a:rPr lang="en-US" dirty="0"/>
              <a:t> (1957)</a:t>
            </a:r>
          </a:p>
        </p:txBody>
      </p:sp>
      <p:sp>
        <p:nvSpPr>
          <p:cNvPr id="25" name="Slide Number Placeholder 24">
            <a:extLst>
              <a:ext uri="{FF2B5EF4-FFF2-40B4-BE49-F238E27FC236}">
                <a16:creationId xmlns:a16="http://schemas.microsoft.com/office/drawing/2014/main" id="{97A7A317-65B9-416D-A896-F174F465EC69}"/>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20</a:t>
            </a:fld>
            <a:endParaRPr lang="en-US" dirty="0"/>
          </a:p>
        </p:txBody>
      </p:sp>
      <p:pic>
        <p:nvPicPr>
          <p:cNvPr id="1026" name="Picture 2" descr="diagram-for-general-view-of-artificial-neuron_2.">
            <a:extLst>
              <a:ext uri="{FF2B5EF4-FFF2-40B4-BE49-F238E27FC236}">
                <a16:creationId xmlns:a16="http://schemas.microsoft.com/office/drawing/2014/main" id="{DA60A252-A2DA-A31D-C566-E62656F465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746" y="1502424"/>
            <a:ext cx="3435685" cy="17853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eneral-diagram-of-perceptron-for-supervised-learning_4.">
            <a:extLst>
              <a:ext uri="{FF2B5EF4-FFF2-40B4-BE49-F238E27FC236}">
                <a16:creationId xmlns:a16="http://schemas.microsoft.com/office/drawing/2014/main" id="{72E41EA7-DAAD-FC24-E4CA-6241B83F64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5844" y="3744833"/>
            <a:ext cx="6353175" cy="29146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683A915-3E3E-1451-72D1-7C20D4856FD8}"/>
              </a:ext>
            </a:extLst>
          </p:cNvPr>
          <p:cNvSpPr txBox="1"/>
          <p:nvPr/>
        </p:nvSpPr>
        <p:spPr>
          <a:xfrm>
            <a:off x="4238045" y="1502423"/>
            <a:ext cx="6493017" cy="1938992"/>
          </a:xfrm>
          <a:prstGeom prst="rect">
            <a:avLst/>
          </a:prstGeom>
          <a:noFill/>
        </p:spPr>
        <p:txBody>
          <a:bodyPr wrap="square">
            <a:spAutoFit/>
          </a:bodyPr>
          <a:lstStyle/>
          <a:p>
            <a:pPr marL="285750" indent="-285750">
              <a:buFont typeface="Arial" panose="020B0604020202020204" pitchFamily="34" charset="0"/>
              <a:buChar char="•"/>
            </a:pPr>
            <a:r>
              <a:rPr lang="en-US" sz="2400" dirty="0">
                <a:solidFill>
                  <a:schemeClr val="bg1"/>
                </a:solidFill>
              </a:rPr>
              <a:t>Neural Networks are based on the way the human brain works, and the brain is a collection of nerve cells, or neurons. A simplified model of a nerve cell suggests that they take input signals, and based on inputs, fire an output signal</a:t>
            </a:r>
          </a:p>
        </p:txBody>
      </p:sp>
      <p:sp>
        <p:nvSpPr>
          <p:cNvPr id="5" name="TextBox 4">
            <a:extLst>
              <a:ext uri="{FF2B5EF4-FFF2-40B4-BE49-F238E27FC236}">
                <a16:creationId xmlns:a16="http://schemas.microsoft.com/office/drawing/2014/main" id="{9BDE0402-4593-897F-50C2-2F0BD095C5CA}"/>
              </a:ext>
            </a:extLst>
          </p:cNvPr>
          <p:cNvSpPr txBox="1"/>
          <p:nvPr/>
        </p:nvSpPr>
        <p:spPr>
          <a:xfrm>
            <a:off x="127070" y="3657600"/>
            <a:ext cx="4778885"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This, modeled as an algorithm, is called a Perceptron, which is a binary classifier. It consists of inputs, which are each weighted (to indicate varying importance). The weighted inputs are combined and fed to an activation function, which determines the threshold above which the output state changes.</a:t>
            </a:r>
            <a:endParaRPr lang="en-US" sz="1800" dirty="0">
              <a:solidFill>
                <a:schemeClr val="bg1"/>
              </a:solidFill>
            </a:endParaRPr>
          </a:p>
        </p:txBody>
      </p:sp>
    </p:spTree>
    <p:extLst>
      <p:ext uri="{BB962C8B-B14F-4D97-AF65-F5344CB8AC3E}">
        <p14:creationId xmlns:p14="http://schemas.microsoft.com/office/powerpoint/2010/main" val="4354275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944EF00-08F5-4EC2-87BC-9CA90D8251D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21</a:t>
            </a:fld>
            <a:endParaRPr lang="en-US" dirty="0"/>
          </a:p>
        </p:txBody>
      </p:sp>
      <p:sp>
        <p:nvSpPr>
          <p:cNvPr id="2" name="Title 37">
            <a:extLst>
              <a:ext uri="{FF2B5EF4-FFF2-40B4-BE49-F238E27FC236}">
                <a16:creationId xmlns:a16="http://schemas.microsoft.com/office/drawing/2014/main" id="{FFDB5703-98D0-1A00-EA0B-DD1C320CCA81}"/>
              </a:ext>
            </a:extLst>
          </p:cNvPr>
          <p:cNvSpPr>
            <a:spLocks noGrp="1"/>
          </p:cNvSpPr>
          <p:nvPr>
            <p:ph type="title"/>
          </p:nvPr>
        </p:nvSpPr>
        <p:spPr>
          <a:xfrm>
            <a:off x="1678236" y="324891"/>
            <a:ext cx="7006876" cy="567670"/>
          </a:xfrm>
        </p:spPr>
        <p:txBody>
          <a:bodyPr/>
          <a:lstStyle/>
          <a:p>
            <a:r>
              <a:rPr lang="en-US" dirty="0"/>
              <a:t>Neural Networks Learning</a:t>
            </a:r>
          </a:p>
        </p:txBody>
      </p:sp>
      <p:sp>
        <p:nvSpPr>
          <p:cNvPr id="3" name="TextBox 2">
            <a:extLst>
              <a:ext uri="{FF2B5EF4-FFF2-40B4-BE49-F238E27FC236}">
                <a16:creationId xmlns:a16="http://schemas.microsoft.com/office/drawing/2014/main" id="{B89945E0-E94E-C856-2E29-7904C0F7D61F}"/>
              </a:ext>
            </a:extLst>
          </p:cNvPr>
          <p:cNvSpPr txBox="1"/>
          <p:nvPr/>
        </p:nvSpPr>
        <p:spPr>
          <a:xfrm>
            <a:off x="1908313" y="898497"/>
            <a:ext cx="10156617" cy="646331"/>
          </a:xfrm>
          <a:prstGeom prst="rect">
            <a:avLst/>
          </a:prstGeom>
          <a:noFill/>
        </p:spPr>
        <p:txBody>
          <a:bodyPr wrap="square">
            <a:spAutoFit/>
          </a:bodyPr>
          <a:lstStyle/>
          <a:p>
            <a:r>
              <a:rPr lang="en-US" dirty="0">
                <a:solidFill>
                  <a:schemeClr val="bg1">
                    <a:lumMod val="85000"/>
                  </a:schemeClr>
                </a:solidFill>
              </a:rPr>
              <a:t>The first </a:t>
            </a:r>
            <a:r>
              <a:rPr lang="en-US" dirty="0">
                <a:solidFill>
                  <a:schemeClr val="bg1">
                    <a:lumMod val="85000"/>
                  </a:schemeClr>
                </a:solidFill>
                <a:hlinkClick r:id="rId3" tooltip="Deep learning">
                  <a:extLst>
                    <a:ext uri="{A12FA001-AC4F-418D-AE19-62706E023703}">
                      <ahyp:hlinkClr xmlns:ahyp="http://schemas.microsoft.com/office/drawing/2018/hyperlinkcolor" val="tx"/>
                    </a:ext>
                  </a:extLst>
                </a:hlinkClick>
              </a:rPr>
              <a:t>deep learning</a:t>
            </a:r>
            <a:r>
              <a:rPr lang="en-US" dirty="0">
                <a:solidFill>
                  <a:schemeClr val="bg1">
                    <a:lumMod val="85000"/>
                  </a:schemeClr>
                </a:solidFill>
              </a:rPr>
              <a:t> MLP was published by </a:t>
            </a:r>
            <a:r>
              <a:rPr lang="en-US" dirty="0">
                <a:solidFill>
                  <a:srgbClr val="0563C1"/>
                </a:solidFill>
                <a:hlinkClick r:id="rId4" tooltip="Alexey Grigorevich Ivakhnenko">
                  <a:extLst>
                    <a:ext uri="{A12FA001-AC4F-418D-AE19-62706E023703}">
                      <ahyp:hlinkClr xmlns:ahyp="http://schemas.microsoft.com/office/drawing/2018/hyperlinkcolor" val="tx"/>
                    </a:ext>
                  </a:extLst>
                </a:hlinkClick>
              </a:rPr>
              <a:t>Alexey </a:t>
            </a:r>
            <a:r>
              <a:rPr lang="en-US" dirty="0" err="1">
                <a:solidFill>
                  <a:srgbClr val="0563C1"/>
                </a:solidFill>
                <a:hlinkClick r:id="rId4" tooltip="Alexey Grigorevich Ivakhnenko">
                  <a:extLst>
                    <a:ext uri="{A12FA001-AC4F-418D-AE19-62706E023703}">
                      <ahyp:hlinkClr xmlns:ahyp="http://schemas.microsoft.com/office/drawing/2018/hyperlinkcolor" val="tx"/>
                    </a:ext>
                  </a:extLst>
                </a:hlinkClick>
              </a:rPr>
              <a:t>Grigorevich</a:t>
            </a:r>
            <a:r>
              <a:rPr lang="en-US" dirty="0">
                <a:solidFill>
                  <a:srgbClr val="0563C1"/>
                </a:solidFill>
                <a:hlinkClick r:id="rId4" tooltip="Alexey Grigorevich Ivakhnenko">
                  <a:extLst>
                    <a:ext uri="{A12FA001-AC4F-418D-AE19-62706E023703}">
                      <ahyp:hlinkClr xmlns:ahyp="http://schemas.microsoft.com/office/drawing/2018/hyperlinkcolor" val="tx"/>
                    </a:ext>
                  </a:extLst>
                </a:hlinkClick>
              </a:rPr>
              <a:t> </a:t>
            </a:r>
            <a:r>
              <a:rPr lang="en-US" dirty="0" err="1">
                <a:solidFill>
                  <a:schemeClr val="bg1">
                    <a:lumMod val="85000"/>
                  </a:schemeClr>
                </a:solidFill>
                <a:hlinkClick r:id="rId4" tooltip="Alexey Grigorevich Ivakhnenko">
                  <a:extLst>
                    <a:ext uri="{A12FA001-AC4F-418D-AE19-62706E023703}">
                      <ahyp:hlinkClr xmlns:ahyp="http://schemas.microsoft.com/office/drawing/2018/hyperlinkcolor" val="tx"/>
                    </a:ext>
                  </a:extLst>
                </a:hlinkClick>
              </a:rPr>
              <a:t>Ivakhnenko</a:t>
            </a:r>
            <a:r>
              <a:rPr lang="en-US" dirty="0">
                <a:solidFill>
                  <a:schemeClr val="bg1">
                    <a:lumMod val="85000"/>
                  </a:schemeClr>
                </a:solidFill>
              </a:rPr>
              <a:t> and Valentin Lapa in </a:t>
            </a:r>
            <a:r>
              <a:rPr lang="en-US" b="1" dirty="0">
                <a:solidFill>
                  <a:schemeClr val="bg1">
                    <a:lumMod val="85000"/>
                  </a:schemeClr>
                </a:solidFill>
              </a:rPr>
              <a:t>1965</a:t>
            </a:r>
          </a:p>
          <a:p>
            <a:r>
              <a:rPr lang="en-US" b="1" dirty="0">
                <a:solidFill>
                  <a:schemeClr val="bg1">
                    <a:lumMod val="85000"/>
                  </a:schemeClr>
                </a:solidFill>
              </a:rPr>
              <a:t>This example is of a Feed-Forward Neural Network</a:t>
            </a:r>
          </a:p>
        </p:txBody>
      </p:sp>
      <p:sp>
        <p:nvSpPr>
          <p:cNvPr id="11" name="Rectangle 10">
            <a:extLst>
              <a:ext uri="{FF2B5EF4-FFF2-40B4-BE49-F238E27FC236}">
                <a16:creationId xmlns:a16="http://schemas.microsoft.com/office/drawing/2014/main" id="{12456D1E-A3E1-ED51-4E78-6215F75D627A}"/>
              </a:ext>
            </a:extLst>
          </p:cNvPr>
          <p:cNvSpPr/>
          <p:nvPr/>
        </p:nvSpPr>
        <p:spPr>
          <a:xfrm>
            <a:off x="4762831" y="1622066"/>
            <a:ext cx="4206240" cy="509678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screenshot, circle, diagram, line&#10;&#10;Description automatically generated">
            <a:extLst>
              <a:ext uri="{FF2B5EF4-FFF2-40B4-BE49-F238E27FC236}">
                <a16:creationId xmlns:a16="http://schemas.microsoft.com/office/drawing/2014/main" id="{BC0EC2A4-CCA2-4D0A-B548-7C517E53E53D}"/>
              </a:ext>
            </a:extLst>
          </p:cNvPr>
          <p:cNvPicPr>
            <a:picLocks noChangeAspect="1"/>
          </p:cNvPicPr>
          <p:nvPr/>
        </p:nvPicPr>
        <p:blipFill>
          <a:blip r:embed="rId5"/>
          <a:stretch>
            <a:fillRect/>
          </a:stretch>
        </p:blipFill>
        <p:spPr>
          <a:xfrm>
            <a:off x="4762831" y="1638154"/>
            <a:ext cx="4208582" cy="5060819"/>
          </a:xfrm>
          <a:prstGeom prst="rect">
            <a:avLst/>
          </a:prstGeom>
        </p:spPr>
      </p:pic>
    </p:spTree>
    <p:extLst>
      <p:ext uri="{BB962C8B-B14F-4D97-AF65-F5344CB8AC3E}">
        <p14:creationId xmlns:p14="http://schemas.microsoft.com/office/powerpoint/2010/main" val="1199932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944EF00-08F5-4EC2-87BC-9CA90D8251D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22</a:t>
            </a:fld>
            <a:endParaRPr lang="en-US" dirty="0"/>
          </a:p>
        </p:txBody>
      </p:sp>
      <p:sp>
        <p:nvSpPr>
          <p:cNvPr id="2" name="Title 37">
            <a:extLst>
              <a:ext uri="{FF2B5EF4-FFF2-40B4-BE49-F238E27FC236}">
                <a16:creationId xmlns:a16="http://schemas.microsoft.com/office/drawing/2014/main" id="{FFDB5703-98D0-1A00-EA0B-DD1C320CCA81}"/>
              </a:ext>
            </a:extLst>
          </p:cNvPr>
          <p:cNvSpPr>
            <a:spLocks noGrp="1"/>
          </p:cNvSpPr>
          <p:nvPr>
            <p:ph type="title"/>
          </p:nvPr>
        </p:nvSpPr>
        <p:spPr>
          <a:xfrm>
            <a:off x="1678236" y="324891"/>
            <a:ext cx="7006876" cy="567670"/>
          </a:xfrm>
        </p:spPr>
        <p:txBody>
          <a:bodyPr/>
          <a:lstStyle/>
          <a:p>
            <a:r>
              <a:rPr lang="en-US" dirty="0"/>
              <a:t>Neural Networks Currently</a:t>
            </a:r>
          </a:p>
        </p:txBody>
      </p:sp>
      <p:sp>
        <p:nvSpPr>
          <p:cNvPr id="3" name="TextBox 2">
            <a:extLst>
              <a:ext uri="{FF2B5EF4-FFF2-40B4-BE49-F238E27FC236}">
                <a16:creationId xmlns:a16="http://schemas.microsoft.com/office/drawing/2014/main" id="{B89945E0-E94E-C856-2E29-7904C0F7D61F}"/>
              </a:ext>
            </a:extLst>
          </p:cNvPr>
          <p:cNvSpPr txBox="1"/>
          <p:nvPr/>
        </p:nvSpPr>
        <p:spPr>
          <a:xfrm>
            <a:off x="2615979" y="898497"/>
            <a:ext cx="9448951" cy="5355312"/>
          </a:xfrm>
          <a:prstGeom prst="rect">
            <a:avLst/>
          </a:prstGeom>
          <a:noFill/>
        </p:spPr>
        <p:txBody>
          <a:bodyPr wrap="square">
            <a:spAutoFit/>
          </a:bodyPr>
          <a:lstStyle/>
          <a:p>
            <a:r>
              <a:rPr lang="en-US" dirty="0">
                <a:solidFill>
                  <a:schemeClr val="bg1">
                    <a:lumMod val="85000"/>
                  </a:schemeClr>
                </a:solidFill>
              </a:rPr>
              <a:t>Neural Nets get complicated real quick.</a:t>
            </a:r>
            <a:br>
              <a:rPr lang="en-US" dirty="0">
                <a:solidFill>
                  <a:schemeClr val="bg1">
                    <a:lumMod val="85000"/>
                  </a:schemeClr>
                </a:solidFill>
              </a:rPr>
            </a:br>
            <a:endParaRPr lang="en-US" dirty="0">
              <a:solidFill>
                <a:schemeClr val="bg1">
                  <a:lumMod val="85000"/>
                </a:schemeClr>
              </a:solidFill>
            </a:endParaRPr>
          </a:p>
          <a:p>
            <a:pPr marL="285750" indent="-285750">
              <a:buFont typeface="Arial" panose="020B0604020202020204" pitchFamily="34" charset="0"/>
              <a:buChar char="•"/>
            </a:pPr>
            <a:r>
              <a:rPr lang="en-US" dirty="0">
                <a:solidFill>
                  <a:schemeClr val="bg1">
                    <a:lumMod val="85000"/>
                  </a:schemeClr>
                </a:solidFill>
              </a:rPr>
              <a:t>Feed forward Neural nets used </a:t>
            </a:r>
            <a:r>
              <a:rPr lang="en-US" dirty="0">
                <a:solidFill>
                  <a:schemeClr val="bg1">
                    <a:lumMod val="85000"/>
                  </a:schemeClr>
                </a:solidFill>
                <a:hlinkClick r:id="rId3"/>
              </a:rPr>
              <a:t>Gradient Descent </a:t>
            </a:r>
            <a:r>
              <a:rPr lang="en-US" dirty="0">
                <a:solidFill>
                  <a:schemeClr val="bg1">
                    <a:lumMod val="85000"/>
                  </a:schemeClr>
                </a:solidFill>
              </a:rPr>
              <a:t>to adjust weights</a:t>
            </a:r>
          </a:p>
          <a:p>
            <a:pPr marL="285750" indent="-285750">
              <a:buFont typeface="Arial" panose="020B0604020202020204" pitchFamily="34" charset="0"/>
              <a:buChar char="•"/>
            </a:pPr>
            <a:r>
              <a:rPr lang="en-US" dirty="0">
                <a:solidFill>
                  <a:schemeClr val="bg1">
                    <a:lumMod val="85000"/>
                  </a:schemeClr>
                </a:solidFill>
              </a:rPr>
              <a:t>A better way to train these networks was through </a:t>
            </a:r>
            <a:r>
              <a:rPr lang="en-US" dirty="0" err="1">
                <a:solidFill>
                  <a:schemeClr val="bg1">
                    <a:lumMod val="85000"/>
                  </a:schemeClr>
                </a:solidFill>
                <a:hlinkClick r:id="rId4"/>
              </a:rPr>
              <a:t>Backpropogation</a:t>
            </a:r>
            <a:r>
              <a:rPr lang="en-US" dirty="0">
                <a:solidFill>
                  <a:schemeClr val="bg1">
                    <a:lumMod val="85000"/>
                  </a:schemeClr>
                </a:solidFill>
              </a:rPr>
              <a:t> to adjust weights and improve accuracy (1970)</a:t>
            </a:r>
          </a:p>
          <a:p>
            <a:pPr marL="285750" indent="-285750">
              <a:buFont typeface="Arial" panose="020B0604020202020204" pitchFamily="34" charset="0"/>
              <a:buChar char="•"/>
            </a:pPr>
            <a:r>
              <a:rPr lang="en-US" dirty="0">
                <a:solidFill>
                  <a:schemeClr val="bg1">
                    <a:lumMod val="85000"/>
                  </a:schemeClr>
                </a:solidFill>
              </a:rPr>
              <a:t>Post this was a period where tech was advanced enough simple neural nets were being outperformed by linear classifiers in most applications, followed by:</a:t>
            </a:r>
          </a:p>
          <a:p>
            <a:pPr marL="285750" indent="-285750">
              <a:buFont typeface="Arial" panose="020B0604020202020204" pitchFamily="34" charset="0"/>
              <a:buChar char="•"/>
            </a:pPr>
            <a:r>
              <a:rPr lang="en-US" dirty="0">
                <a:solidFill>
                  <a:schemeClr val="bg1">
                    <a:lumMod val="85000"/>
                  </a:schemeClr>
                </a:solidFill>
              </a:rPr>
              <a:t>Convolutional Neural networks (proposed 1980, fully implemented 1989) included the idea of pooling neurons after the input layer that combined together related features. Works best for images and was applied by Yann </a:t>
            </a:r>
            <a:r>
              <a:rPr lang="en-US" dirty="0" err="1">
                <a:solidFill>
                  <a:schemeClr val="bg1">
                    <a:lumMod val="85000"/>
                  </a:schemeClr>
                </a:solidFill>
              </a:rPr>
              <a:t>LeCun</a:t>
            </a:r>
            <a:r>
              <a:rPr lang="en-US" dirty="0">
                <a:solidFill>
                  <a:schemeClr val="bg1">
                    <a:lumMod val="85000"/>
                  </a:schemeClr>
                </a:solidFill>
              </a:rPr>
              <a:t> to recognize handwritten zip codes.</a:t>
            </a:r>
          </a:p>
          <a:p>
            <a:pPr marL="285750" indent="-285750">
              <a:buFont typeface="Arial" panose="020B0604020202020204" pitchFamily="34" charset="0"/>
              <a:buChar char="•"/>
            </a:pPr>
            <a:r>
              <a:rPr lang="en-US" dirty="0">
                <a:solidFill>
                  <a:schemeClr val="bg1">
                    <a:lumMod val="85000"/>
                  </a:schemeClr>
                </a:solidFill>
              </a:rPr>
              <a:t>Deep Learning, where more hidden layers are added to improve fine tuned classification detail, were initially developed in 1992 and became practically applicable in the early 2000s where computer hardware for these models was getting faster and becoming cheaper to put together.</a:t>
            </a:r>
          </a:p>
          <a:p>
            <a:pPr marL="285750" indent="-285750">
              <a:buFont typeface="Arial" panose="020B0604020202020204" pitchFamily="34" charset="0"/>
              <a:buChar char="•"/>
            </a:pPr>
            <a:r>
              <a:rPr lang="en-US" dirty="0">
                <a:solidFill>
                  <a:schemeClr val="bg1">
                    <a:lumMod val="85000"/>
                  </a:schemeClr>
                </a:solidFill>
              </a:rPr>
              <a:t>Deep Learning and Convolutional Neural Networks remain King, more or less, until Long Short-Term memories started to gain popularity in the early 2010s</a:t>
            </a:r>
          </a:p>
          <a:p>
            <a:pPr marL="285750" indent="-285750">
              <a:buFont typeface="Arial" panose="020B0604020202020204" pitchFamily="34" charset="0"/>
              <a:buChar char="•"/>
            </a:pPr>
            <a:endParaRPr lang="en-US" dirty="0">
              <a:solidFill>
                <a:schemeClr val="bg1">
                  <a:lumMod val="85000"/>
                </a:schemeClr>
              </a:solidFill>
            </a:endParaRPr>
          </a:p>
          <a:p>
            <a:endParaRPr lang="en-US" dirty="0">
              <a:solidFill>
                <a:schemeClr val="bg1">
                  <a:lumMod val="85000"/>
                </a:schemeClr>
              </a:solidFill>
            </a:endParaRPr>
          </a:p>
          <a:p>
            <a:r>
              <a:rPr lang="en-US" dirty="0">
                <a:solidFill>
                  <a:schemeClr val="bg1">
                    <a:lumMod val="85000"/>
                  </a:schemeClr>
                </a:solidFill>
              </a:rPr>
              <a:t>https://towardsdatascience.com/the-mostly-complete-chart-of-neural-networks-explained-3fb6f2367464</a:t>
            </a:r>
            <a:endParaRPr lang="en-US" b="1" dirty="0">
              <a:solidFill>
                <a:schemeClr val="bg1">
                  <a:lumMod val="85000"/>
                </a:schemeClr>
              </a:solidFill>
            </a:endParaRPr>
          </a:p>
        </p:txBody>
      </p:sp>
    </p:spTree>
    <p:extLst>
      <p:ext uri="{BB962C8B-B14F-4D97-AF65-F5344CB8AC3E}">
        <p14:creationId xmlns:p14="http://schemas.microsoft.com/office/powerpoint/2010/main" val="5873006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56C6724C-9FF7-4DF9-B366-D5C52888E8C0}"/>
              </a:ext>
            </a:extLst>
          </p:cNvPr>
          <p:cNvSpPr>
            <a:spLocks noGrp="1"/>
          </p:cNvSpPr>
          <p:nvPr>
            <p:ph type="title"/>
          </p:nvPr>
        </p:nvSpPr>
        <p:spPr>
          <a:xfrm>
            <a:off x="3131507" y="412356"/>
            <a:ext cx="5561556" cy="567670"/>
          </a:xfrm>
        </p:spPr>
        <p:txBody>
          <a:bodyPr/>
          <a:lstStyle/>
          <a:p>
            <a:r>
              <a:rPr lang="en-US" dirty="0" err="1"/>
              <a:t>unSupervised</a:t>
            </a:r>
            <a:r>
              <a:rPr lang="en-US" dirty="0"/>
              <a:t> Learning</a:t>
            </a:r>
          </a:p>
        </p:txBody>
      </p:sp>
      <p:sp>
        <p:nvSpPr>
          <p:cNvPr id="255" name="Slide Number Placeholder 254">
            <a:extLst>
              <a:ext uri="{FF2B5EF4-FFF2-40B4-BE49-F238E27FC236}">
                <a16:creationId xmlns:a16="http://schemas.microsoft.com/office/drawing/2014/main" id="{0911F1E0-1FA7-400E-8710-DAAD103CDD47}"/>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23</a:t>
            </a:fld>
            <a:endParaRPr lang="en-US" dirty="0"/>
          </a:p>
        </p:txBody>
      </p:sp>
      <p:sp>
        <p:nvSpPr>
          <p:cNvPr id="50" name="Text Placeholder 34">
            <a:extLst>
              <a:ext uri="{FF2B5EF4-FFF2-40B4-BE49-F238E27FC236}">
                <a16:creationId xmlns:a16="http://schemas.microsoft.com/office/drawing/2014/main" id="{090C243C-A245-B8B5-080D-C25504643C98}"/>
              </a:ext>
            </a:extLst>
          </p:cNvPr>
          <p:cNvSpPr txBox="1">
            <a:spLocks/>
          </p:cNvSpPr>
          <p:nvPr/>
        </p:nvSpPr>
        <p:spPr>
          <a:xfrm>
            <a:off x="3439902" y="1460478"/>
            <a:ext cx="4262506" cy="387746"/>
          </a:xfrm>
          <a:prstGeom prst="rect">
            <a:avLst/>
          </a:prstGeom>
        </p:spPr>
        <p:txBody>
          <a:bodyPr anchor="b"/>
          <a:lstStyle>
            <a:lvl1pPr marL="0" indent="0" algn="ctr" defTabSz="914400" rtl="0" eaLnBrk="1" latinLnBrk="0" hangingPunct="1">
              <a:lnSpc>
                <a:spcPct val="100000"/>
              </a:lnSpc>
              <a:spcBef>
                <a:spcPts val="0"/>
              </a:spcBef>
              <a:spcAft>
                <a:spcPts val="0"/>
              </a:spcAft>
              <a:buFont typeface="Arial" panose="020B0604020202020204" pitchFamily="34" charset="0"/>
              <a:buNone/>
              <a:defRPr sz="1600" kern="1200" cap="none" spc="200" baseline="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6">
                    <a:lumMod val="75000"/>
                  </a:schemeClr>
                </a:solidFill>
              </a:rPr>
              <a:t>groups unlabeled data based on their similarities or differences</a:t>
            </a:r>
          </a:p>
        </p:txBody>
      </p:sp>
      <p:sp>
        <p:nvSpPr>
          <p:cNvPr id="51" name="Text Placeholder 35">
            <a:extLst>
              <a:ext uri="{FF2B5EF4-FFF2-40B4-BE49-F238E27FC236}">
                <a16:creationId xmlns:a16="http://schemas.microsoft.com/office/drawing/2014/main" id="{081A9C4D-A4F6-A3FB-0695-4C96AF7A2390}"/>
              </a:ext>
            </a:extLst>
          </p:cNvPr>
          <p:cNvSpPr txBox="1">
            <a:spLocks/>
          </p:cNvSpPr>
          <p:nvPr/>
        </p:nvSpPr>
        <p:spPr>
          <a:xfrm>
            <a:off x="7879115" y="2515565"/>
            <a:ext cx="3639904" cy="481781"/>
          </a:xfrm>
          <a:prstGeom prst="rect">
            <a:avLst/>
          </a:prstGeom>
        </p:spPr>
        <p:txBody>
          <a:bodyPr/>
          <a:lstStyle>
            <a:lvl1pPr marL="0" indent="0" algn="ctr" defTabSz="914400" rtl="0" eaLnBrk="1" latinLnBrk="0" hangingPunct="1">
              <a:lnSpc>
                <a:spcPct val="125000"/>
              </a:lnSpc>
              <a:spcBef>
                <a:spcPts val="0"/>
              </a:spcBef>
              <a:buFont typeface="Arial" panose="020B0604020202020204" pitchFamily="34" charset="0"/>
              <a:buNone/>
              <a:defRPr sz="12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Apriori</a:t>
            </a:r>
            <a:r>
              <a:rPr lang="en-US" dirty="0"/>
              <a:t> Algorithms, Recommender Systems</a:t>
            </a:r>
          </a:p>
        </p:txBody>
      </p:sp>
      <p:sp>
        <p:nvSpPr>
          <p:cNvPr id="52" name="Text Placeholder 124">
            <a:extLst>
              <a:ext uri="{FF2B5EF4-FFF2-40B4-BE49-F238E27FC236}">
                <a16:creationId xmlns:a16="http://schemas.microsoft.com/office/drawing/2014/main" id="{2DAEA74A-0332-A3E5-77BF-94E0C1229ABB}"/>
              </a:ext>
            </a:extLst>
          </p:cNvPr>
          <p:cNvSpPr>
            <a:spLocks noGrp="1"/>
          </p:cNvSpPr>
          <p:nvPr>
            <p:ph type="body" sz="quarter" idx="21"/>
          </p:nvPr>
        </p:nvSpPr>
        <p:spPr>
          <a:xfrm>
            <a:off x="501396" y="4423405"/>
            <a:ext cx="2938509" cy="1072345"/>
          </a:xfrm>
        </p:spPr>
        <p:txBody>
          <a:bodyPr/>
          <a:lstStyle/>
          <a:p>
            <a:r>
              <a:rPr lang="en-US" sz="2000" dirty="0"/>
              <a:t>Language models</a:t>
            </a:r>
          </a:p>
        </p:txBody>
      </p:sp>
      <p:sp>
        <p:nvSpPr>
          <p:cNvPr id="79" name="Text Placeholder 124">
            <a:extLst>
              <a:ext uri="{FF2B5EF4-FFF2-40B4-BE49-F238E27FC236}">
                <a16:creationId xmlns:a16="http://schemas.microsoft.com/office/drawing/2014/main" id="{1C0C549E-69D6-C36F-EE8A-9C91817C8374}"/>
              </a:ext>
            </a:extLst>
          </p:cNvPr>
          <p:cNvSpPr txBox="1">
            <a:spLocks/>
          </p:cNvSpPr>
          <p:nvPr/>
        </p:nvSpPr>
        <p:spPr>
          <a:xfrm>
            <a:off x="849687" y="1055474"/>
            <a:ext cx="2241925" cy="1072345"/>
          </a:xfrm>
          <a:prstGeom prst="rect">
            <a:avLst/>
          </a:prstGeom>
        </p:spPr>
        <p:txBody>
          <a:bodyPr anchor="ctr"/>
          <a:lstStyle>
            <a:lvl1pPr marL="0" indent="0" algn="ctr" defTabSz="914400" rtl="0" eaLnBrk="1" latinLnBrk="0" hangingPunct="1">
              <a:lnSpc>
                <a:spcPct val="100000"/>
              </a:lnSpc>
              <a:spcBef>
                <a:spcPts val="0"/>
              </a:spcBef>
              <a:spcAft>
                <a:spcPts val="0"/>
              </a:spcAft>
              <a:buFont typeface="Arial" panose="020B0604020202020204" pitchFamily="34" charset="0"/>
              <a:buNone/>
              <a:defRPr sz="4000" kern="1200" cap="all" spc="4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clustering</a:t>
            </a:r>
          </a:p>
        </p:txBody>
      </p:sp>
      <p:sp>
        <p:nvSpPr>
          <p:cNvPr id="83" name="Text Placeholder 35">
            <a:extLst>
              <a:ext uri="{FF2B5EF4-FFF2-40B4-BE49-F238E27FC236}">
                <a16:creationId xmlns:a16="http://schemas.microsoft.com/office/drawing/2014/main" id="{3DDE0DE9-3E98-BA72-F062-B943D95498FC}"/>
              </a:ext>
            </a:extLst>
          </p:cNvPr>
          <p:cNvSpPr txBox="1">
            <a:spLocks/>
          </p:cNvSpPr>
          <p:nvPr/>
        </p:nvSpPr>
        <p:spPr>
          <a:xfrm>
            <a:off x="7879115" y="4765704"/>
            <a:ext cx="3639904" cy="481781"/>
          </a:xfrm>
          <a:prstGeom prst="rect">
            <a:avLst/>
          </a:prstGeom>
        </p:spPr>
        <p:txBody>
          <a:bodyPr/>
          <a:lstStyle>
            <a:lvl1pPr marL="0" indent="0" algn="ctr" defTabSz="914400" rtl="0" eaLnBrk="1" latinLnBrk="0" hangingPunct="1">
              <a:lnSpc>
                <a:spcPct val="125000"/>
              </a:lnSpc>
              <a:spcBef>
                <a:spcPts val="0"/>
              </a:spcBef>
              <a:buFont typeface="Arial" panose="020B0604020202020204" pitchFamily="34" charset="0"/>
              <a:buNone/>
              <a:defRPr sz="12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Examples: ChatGPT, BERT, </a:t>
            </a:r>
            <a:r>
              <a:rPr lang="en-US" dirty="0" err="1"/>
              <a:t>ELMo</a:t>
            </a:r>
            <a:endParaRPr lang="en-US" dirty="0"/>
          </a:p>
        </p:txBody>
      </p:sp>
      <p:sp>
        <p:nvSpPr>
          <p:cNvPr id="10" name="Text Placeholder 124">
            <a:extLst>
              <a:ext uri="{FF2B5EF4-FFF2-40B4-BE49-F238E27FC236}">
                <a16:creationId xmlns:a16="http://schemas.microsoft.com/office/drawing/2014/main" id="{A3BBF740-9CF9-1A69-4EB1-6420FABB1F54}"/>
              </a:ext>
            </a:extLst>
          </p:cNvPr>
          <p:cNvSpPr txBox="1">
            <a:spLocks/>
          </p:cNvSpPr>
          <p:nvPr/>
        </p:nvSpPr>
        <p:spPr>
          <a:xfrm>
            <a:off x="501397" y="2127819"/>
            <a:ext cx="2938509" cy="1072345"/>
          </a:xfrm>
          <a:prstGeom prst="rect">
            <a:avLst/>
          </a:prstGeom>
        </p:spPr>
        <p:txBody>
          <a:bodyPr anchor="ctr"/>
          <a:lstStyle>
            <a:lvl1pPr marL="0" indent="0" algn="ctr" defTabSz="914400" rtl="0" eaLnBrk="1" latinLnBrk="0" hangingPunct="1">
              <a:lnSpc>
                <a:spcPct val="100000"/>
              </a:lnSpc>
              <a:spcBef>
                <a:spcPts val="0"/>
              </a:spcBef>
              <a:spcAft>
                <a:spcPts val="0"/>
              </a:spcAft>
              <a:buFont typeface="Arial" panose="020B0604020202020204" pitchFamily="34" charset="0"/>
              <a:buNone/>
              <a:defRPr sz="4000" kern="1200" cap="all" spc="4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Association rules</a:t>
            </a:r>
          </a:p>
        </p:txBody>
      </p:sp>
      <p:sp>
        <p:nvSpPr>
          <p:cNvPr id="13" name="Text Placeholder 124">
            <a:extLst>
              <a:ext uri="{FF2B5EF4-FFF2-40B4-BE49-F238E27FC236}">
                <a16:creationId xmlns:a16="http://schemas.microsoft.com/office/drawing/2014/main" id="{F3C62450-747D-E939-7403-05283C0733F1}"/>
              </a:ext>
            </a:extLst>
          </p:cNvPr>
          <p:cNvSpPr txBox="1">
            <a:spLocks/>
          </p:cNvSpPr>
          <p:nvPr/>
        </p:nvSpPr>
        <p:spPr>
          <a:xfrm>
            <a:off x="501396" y="3208660"/>
            <a:ext cx="2938509" cy="1072345"/>
          </a:xfrm>
          <a:prstGeom prst="rect">
            <a:avLst/>
          </a:prstGeom>
        </p:spPr>
        <p:txBody>
          <a:bodyPr anchor="ctr"/>
          <a:lstStyle>
            <a:lvl1pPr marL="0" indent="0" algn="ctr" defTabSz="914400" rtl="0" eaLnBrk="1" latinLnBrk="0" hangingPunct="1">
              <a:lnSpc>
                <a:spcPct val="100000"/>
              </a:lnSpc>
              <a:spcBef>
                <a:spcPts val="0"/>
              </a:spcBef>
              <a:spcAft>
                <a:spcPts val="0"/>
              </a:spcAft>
              <a:buFont typeface="Arial" panose="020B0604020202020204" pitchFamily="34" charset="0"/>
              <a:buNone/>
              <a:defRPr sz="4000" kern="1200" cap="all" spc="4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Dimensionality Reduction</a:t>
            </a:r>
          </a:p>
        </p:txBody>
      </p:sp>
      <p:sp>
        <p:nvSpPr>
          <p:cNvPr id="14" name="Text Placeholder 34">
            <a:extLst>
              <a:ext uri="{FF2B5EF4-FFF2-40B4-BE49-F238E27FC236}">
                <a16:creationId xmlns:a16="http://schemas.microsoft.com/office/drawing/2014/main" id="{9D6DBD50-9238-7263-DF89-F4561B8FACE3}"/>
              </a:ext>
            </a:extLst>
          </p:cNvPr>
          <p:cNvSpPr txBox="1">
            <a:spLocks/>
          </p:cNvSpPr>
          <p:nvPr/>
        </p:nvSpPr>
        <p:spPr>
          <a:xfrm>
            <a:off x="3335352" y="2689745"/>
            <a:ext cx="4391942" cy="387746"/>
          </a:xfrm>
          <a:prstGeom prst="rect">
            <a:avLst/>
          </a:prstGeom>
        </p:spPr>
        <p:txBody>
          <a:bodyPr anchor="b"/>
          <a:lstStyle>
            <a:lvl1pPr marL="0" indent="0" algn="ctr" defTabSz="914400" rtl="0" eaLnBrk="1" latinLnBrk="0" hangingPunct="1">
              <a:lnSpc>
                <a:spcPct val="100000"/>
              </a:lnSpc>
              <a:spcBef>
                <a:spcPts val="0"/>
              </a:spcBef>
              <a:spcAft>
                <a:spcPts val="0"/>
              </a:spcAft>
              <a:buFont typeface="Arial" panose="020B0604020202020204" pitchFamily="34" charset="0"/>
              <a:buNone/>
              <a:defRPr sz="1600" kern="1200" cap="none" spc="200" baseline="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6">
                    <a:lumMod val="75000"/>
                  </a:schemeClr>
                </a:solidFill>
              </a:rPr>
              <a:t> rule-based method for finding relationships between variables in a given dataset</a:t>
            </a:r>
          </a:p>
        </p:txBody>
      </p:sp>
      <p:sp>
        <p:nvSpPr>
          <p:cNvPr id="15" name="Text Placeholder 34">
            <a:extLst>
              <a:ext uri="{FF2B5EF4-FFF2-40B4-BE49-F238E27FC236}">
                <a16:creationId xmlns:a16="http://schemas.microsoft.com/office/drawing/2014/main" id="{258851AD-B1A6-73CE-8236-D70AAE673C3F}"/>
              </a:ext>
            </a:extLst>
          </p:cNvPr>
          <p:cNvSpPr txBox="1">
            <a:spLocks/>
          </p:cNvSpPr>
          <p:nvPr/>
        </p:nvSpPr>
        <p:spPr>
          <a:xfrm>
            <a:off x="3439902" y="3919012"/>
            <a:ext cx="4286816" cy="387746"/>
          </a:xfrm>
          <a:prstGeom prst="rect">
            <a:avLst/>
          </a:prstGeom>
        </p:spPr>
        <p:txBody>
          <a:bodyPr anchor="b"/>
          <a:lstStyle>
            <a:lvl1pPr marL="0" indent="0" algn="ctr" defTabSz="914400" rtl="0" eaLnBrk="1" latinLnBrk="0" hangingPunct="1">
              <a:lnSpc>
                <a:spcPct val="100000"/>
              </a:lnSpc>
              <a:spcBef>
                <a:spcPts val="0"/>
              </a:spcBef>
              <a:spcAft>
                <a:spcPts val="0"/>
              </a:spcAft>
              <a:buFont typeface="Arial" panose="020B0604020202020204" pitchFamily="34" charset="0"/>
              <a:buNone/>
              <a:defRPr sz="1600" kern="1200" cap="none" spc="200" baseline="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6">
                    <a:lumMod val="75000"/>
                  </a:schemeClr>
                </a:solidFill>
              </a:rPr>
              <a:t>technique used when the number of features, or dimensions, in a given dataset is too high</a:t>
            </a:r>
          </a:p>
        </p:txBody>
      </p:sp>
      <p:sp>
        <p:nvSpPr>
          <p:cNvPr id="16" name="Text Placeholder 34">
            <a:extLst>
              <a:ext uri="{FF2B5EF4-FFF2-40B4-BE49-F238E27FC236}">
                <a16:creationId xmlns:a16="http://schemas.microsoft.com/office/drawing/2014/main" id="{EF9C56C1-9424-57AC-4ECE-8E76BDDA4032}"/>
              </a:ext>
            </a:extLst>
          </p:cNvPr>
          <p:cNvSpPr txBox="1">
            <a:spLocks/>
          </p:cNvSpPr>
          <p:nvPr/>
        </p:nvSpPr>
        <p:spPr>
          <a:xfrm>
            <a:off x="3439901" y="4909883"/>
            <a:ext cx="4439213" cy="387746"/>
          </a:xfrm>
          <a:prstGeom prst="rect">
            <a:avLst/>
          </a:prstGeom>
        </p:spPr>
        <p:txBody>
          <a:bodyPr anchor="b"/>
          <a:lstStyle>
            <a:lvl1pPr marL="0" indent="0" algn="ctr" defTabSz="914400" rtl="0" eaLnBrk="1" latinLnBrk="0" hangingPunct="1">
              <a:lnSpc>
                <a:spcPct val="100000"/>
              </a:lnSpc>
              <a:spcBef>
                <a:spcPts val="0"/>
              </a:spcBef>
              <a:spcAft>
                <a:spcPts val="0"/>
              </a:spcAft>
              <a:buFont typeface="Arial" panose="020B0604020202020204" pitchFamily="34" charset="0"/>
              <a:buNone/>
              <a:defRPr sz="1600" kern="1200" cap="none" spc="200" baseline="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6">
                    <a:lumMod val="75000"/>
                  </a:schemeClr>
                </a:solidFill>
              </a:rPr>
              <a:t>Language Models are technically Unsupervised Multitask Learners</a:t>
            </a:r>
          </a:p>
        </p:txBody>
      </p:sp>
      <p:sp>
        <p:nvSpPr>
          <p:cNvPr id="18" name="Text Placeholder 35">
            <a:extLst>
              <a:ext uri="{FF2B5EF4-FFF2-40B4-BE49-F238E27FC236}">
                <a16:creationId xmlns:a16="http://schemas.microsoft.com/office/drawing/2014/main" id="{2471A5B6-795E-4F13-6B10-EA9DD01F95BE}"/>
              </a:ext>
            </a:extLst>
          </p:cNvPr>
          <p:cNvSpPr txBox="1">
            <a:spLocks/>
          </p:cNvSpPr>
          <p:nvPr/>
        </p:nvSpPr>
        <p:spPr>
          <a:xfrm>
            <a:off x="7726718" y="3548391"/>
            <a:ext cx="3639904" cy="481781"/>
          </a:xfrm>
          <a:prstGeom prst="rect">
            <a:avLst/>
          </a:prstGeom>
        </p:spPr>
        <p:txBody>
          <a:bodyPr/>
          <a:lstStyle>
            <a:lvl1pPr marL="0" indent="0" algn="ctr" defTabSz="914400" rtl="0" eaLnBrk="1" latinLnBrk="0" hangingPunct="1">
              <a:lnSpc>
                <a:spcPct val="125000"/>
              </a:lnSpc>
              <a:spcBef>
                <a:spcPts val="0"/>
              </a:spcBef>
              <a:buFont typeface="Arial" panose="020B0604020202020204" pitchFamily="34" charset="0"/>
              <a:buNone/>
              <a:defRPr sz="12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Examples: PCA, Singular Value Decomposition </a:t>
            </a:r>
          </a:p>
        </p:txBody>
      </p:sp>
      <p:sp>
        <p:nvSpPr>
          <p:cNvPr id="19" name="Text Placeholder 35">
            <a:extLst>
              <a:ext uri="{FF2B5EF4-FFF2-40B4-BE49-F238E27FC236}">
                <a16:creationId xmlns:a16="http://schemas.microsoft.com/office/drawing/2014/main" id="{6142FC50-D3EA-B6D8-CFC4-0A7E33746ABC}"/>
              </a:ext>
            </a:extLst>
          </p:cNvPr>
          <p:cNvSpPr txBox="1">
            <a:spLocks/>
          </p:cNvSpPr>
          <p:nvPr/>
        </p:nvSpPr>
        <p:spPr>
          <a:xfrm>
            <a:off x="7702409" y="1541537"/>
            <a:ext cx="3639904" cy="481781"/>
          </a:xfrm>
          <a:prstGeom prst="rect">
            <a:avLst/>
          </a:prstGeom>
        </p:spPr>
        <p:txBody>
          <a:bodyPr/>
          <a:lstStyle>
            <a:lvl1pPr marL="0" indent="0" algn="ctr" defTabSz="914400" rtl="0" eaLnBrk="1" latinLnBrk="0" hangingPunct="1">
              <a:lnSpc>
                <a:spcPct val="125000"/>
              </a:lnSpc>
              <a:spcBef>
                <a:spcPts val="0"/>
              </a:spcBef>
              <a:buFont typeface="Arial" panose="020B0604020202020204" pitchFamily="34" charset="0"/>
              <a:buNone/>
              <a:defRPr sz="12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K Means Clustering, </a:t>
            </a:r>
            <a:r>
              <a:rPr lang="en-US"/>
              <a:t>Hierarchical Clustering</a:t>
            </a:r>
            <a:endParaRPr lang="en-US" dirty="0"/>
          </a:p>
        </p:txBody>
      </p:sp>
    </p:spTree>
    <p:extLst>
      <p:ext uri="{BB962C8B-B14F-4D97-AF65-F5344CB8AC3E}">
        <p14:creationId xmlns:p14="http://schemas.microsoft.com/office/powerpoint/2010/main" val="1800722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DAFBEEF-2BDC-48F9-ACA2-5A9324E7BFE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24</a:t>
            </a:fld>
            <a:endParaRPr lang="en-US" dirty="0"/>
          </a:p>
        </p:txBody>
      </p:sp>
      <p:sp>
        <p:nvSpPr>
          <p:cNvPr id="3" name="TextBox 2">
            <a:extLst>
              <a:ext uri="{FF2B5EF4-FFF2-40B4-BE49-F238E27FC236}">
                <a16:creationId xmlns:a16="http://schemas.microsoft.com/office/drawing/2014/main" id="{41DCA081-E4E9-E1E3-1A97-FBE230274D48}"/>
              </a:ext>
            </a:extLst>
          </p:cNvPr>
          <p:cNvSpPr txBox="1"/>
          <p:nvPr/>
        </p:nvSpPr>
        <p:spPr>
          <a:xfrm>
            <a:off x="274575" y="1813584"/>
            <a:ext cx="11790355" cy="4801314"/>
          </a:xfrm>
          <a:prstGeom prst="rect">
            <a:avLst/>
          </a:prstGeom>
          <a:noFill/>
        </p:spPr>
        <p:txBody>
          <a:bodyPr wrap="square">
            <a:spAutoFit/>
          </a:bodyPr>
          <a:lstStyle/>
          <a:p>
            <a:r>
              <a:rPr lang="en-US" sz="2400" b="1" i="1" dirty="0">
                <a:solidFill>
                  <a:schemeClr val="bg1"/>
                </a:solidFill>
              </a:rPr>
              <a:t>Challenges with Unsupervised Learning:</a:t>
            </a:r>
            <a:endParaRPr lang="en-US" sz="2400" dirty="0">
              <a:solidFill>
                <a:schemeClr val="bg1"/>
              </a:solidFill>
            </a:endParaRPr>
          </a:p>
          <a:p>
            <a:pPr>
              <a:buFont typeface="Arial" panose="020B0604020202020204" pitchFamily="34" charset="0"/>
              <a:buChar char="•"/>
            </a:pPr>
            <a:r>
              <a:rPr lang="en-US" sz="2400" dirty="0">
                <a:solidFill>
                  <a:schemeClr val="bg1"/>
                </a:solidFill>
              </a:rPr>
              <a:t>How do we know if results are meaningful since no answer labels are available?</a:t>
            </a:r>
          </a:p>
          <a:p>
            <a:pPr lvl="1">
              <a:buFont typeface="Arial" panose="020B0604020202020204" pitchFamily="34" charset="0"/>
              <a:buChar char="•"/>
            </a:pPr>
            <a:r>
              <a:rPr lang="en-US" sz="2400" dirty="0">
                <a:solidFill>
                  <a:schemeClr val="bg1"/>
                </a:solidFill>
              </a:rPr>
              <a:t>Get an expert to look at the results (external evaluation)</a:t>
            </a:r>
          </a:p>
          <a:p>
            <a:pPr lvl="1">
              <a:buFont typeface="Arial" panose="020B0604020202020204" pitchFamily="34" charset="0"/>
              <a:buChar char="•"/>
            </a:pPr>
            <a:r>
              <a:rPr lang="en-US" sz="2400" dirty="0">
                <a:solidFill>
                  <a:schemeClr val="bg1"/>
                </a:solidFill>
              </a:rPr>
              <a:t>Develop an objective scoring function based on clustering (internal evaluation)</a:t>
            </a:r>
          </a:p>
          <a:p>
            <a:pPr>
              <a:buFont typeface="Arial" panose="020B0604020202020204" pitchFamily="34" charset="0"/>
              <a:buChar char="•"/>
            </a:pPr>
            <a:endParaRPr lang="en-US" sz="2400" dirty="0">
              <a:solidFill>
                <a:schemeClr val="bg1"/>
              </a:solidFill>
            </a:endParaRPr>
          </a:p>
          <a:p>
            <a:r>
              <a:rPr lang="en-US" sz="2400" b="1" i="1" dirty="0">
                <a:solidFill>
                  <a:schemeClr val="bg1"/>
                </a:solidFill>
              </a:rPr>
              <a:t>Why Unsupervised Learning is needed despite of these issues?</a:t>
            </a:r>
            <a:endParaRPr lang="en-US" sz="2400" dirty="0">
              <a:solidFill>
                <a:schemeClr val="bg1"/>
              </a:solidFill>
            </a:endParaRPr>
          </a:p>
          <a:p>
            <a:pPr>
              <a:buFont typeface="Arial" panose="020B0604020202020204" pitchFamily="34" charset="0"/>
              <a:buChar char="•"/>
            </a:pPr>
            <a:r>
              <a:rPr lang="en-US" sz="2400" dirty="0">
                <a:solidFill>
                  <a:schemeClr val="bg1"/>
                </a:solidFill>
              </a:rPr>
              <a:t>Annotating large datasets is very costly and hence we can label only a few examples manually. Example: Speech Recognition</a:t>
            </a:r>
          </a:p>
          <a:p>
            <a:pPr>
              <a:buFont typeface="Arial" panose="020B0604020202020204" pitchFamily="34" charset="0"/>
              <a:buChar char="•"/>
            </a:pPr>
            <a:r>
              <a:rPr lang="en-US" sz="2400" dirty="0">
                <a:solidFill>
                  <a:schemeClr val="bg1"/>
                </a:solidFill>
              </a:rPr>
              <a:t>There may be cases where we don’t know how many/what classes is the data divided into. Example: Data Mining</a:t>
            </a:r>
          </a:p>
          <a:p>
            <a:pPr>
              <a:buFont typeface="Arial" panose="020B0604020202020204" pitchFamily="34" charset="0"/>
              <a:buChar char="•"/>
            </a:pPr>
            <a:r>
              <a:rPr lang="en-US" sz="2400" dirty="0">
                <a:solidFill>
                  <a:schemeClr val="bg1"/>
                </a:solidFill>
              </a:rPr>
              <a:t>We may want to use clustering to gain some insight into the structure of the data before designing a classifier.</a:t>
            </a:r>
          </a:p>
          <a:p>
            <a:endParaRPr lang="en-US" dirty="0">
              <a:solidFill>
                <a:schemeClr val="bg1"/>
              </a:solidFill>
            </a:endParaRPr>
          </a:p>
        </p:txBody>
      </p:sp>
    </p:spTree>
    <p:extLst>
      <p:ext uri="{BB962C8B-B14F-4D97-AF65-F5344CB8AC3E}">
        <p14:creationId xmlns:p14="http://schemas.microsoft.com/office/powerpoint/2010/main" val="9255221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itle 65">
            <a:extLst>
              <a:ext uri="{FF2B5EF4-FFF2-40B4-BE49-F238E27FC236}">
                <a16:creationId xmlns:a16="http://schemas.microsoft.com/office/drawing/2014/main" id="{2064AD79-FC3F-4ACB-9FCC-5DB4E1A365AA}"/>
              </a:ext>
            </a:extLst>
          </p:cNvPr>
          <p:cNvSpPr>
            <a:spLocks noGrp="1"/>
          </p:cNvSpPr>
          <p:nvPr>
            <p:ph type="title"/>
          </p:nvPr>
        </p:nvSpPr>
        <p:spPr>
          <a:xfrm>
            <a:off x="614107" y="501519"/>
            <a:ext cx="10515600" cy="492025"/>
          </a:xfrm>
        </p:spPr>
        <p:txBody>
          <a:bodyPr/>
          <a:lstStyle/>
          <a:p>
            <a:r>
              <a:rPr lang="en-US" dirty="0"/>
              <a:t>Clustering</a:t>
            </a:r>
            <a:br>
              <a:rPr lang="en-US" dirty="0"/>
            </a:br>
            <a:endParaRPr lang="en-US" dirty="0"/>
          </a:p>
        </p:txBody>
      </p:sp>
      <p:sp>
        <p:nvSpPr>
          <p:cNvPr id="4" name="Slide Number Placeholder 3">
            <a:extLst>
              <a:ext uri="{FF2B5EF4-FFF2-40B4-BE49-F238E27FC236}">
                <a16:creationId xmlns:a16="http://schemas.microsoft.com/office/drawing/2014/main" id="{476D13EE-70A1-4778-AF2D-A9A1C2D82736}"/>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25</a:t>
            </a:fld>
            <a:endParaRPr lang="en-US" dirty="0"/>
          </a:p>
        </p:txBody>
      </p:sp>
      <p:sp>
        <p:nvSpPr>
          <p:cNvPr id="37" name="Rectangle 36">
            <a:extLst>
              <a:ext uri="{FF2B5EF4-FFF2-40B4-BE49-F238E27FC236}">
                <a16:creationId xmlns:a16="http://schemas.microsoft.com/office/drawing/2014/main" id="{EF6C61D7-F8A5-9DDF-6851-2EFEB5687672}"/>
              </a:ext>
            </a:extLst>
          </p:cNvPr>
          <p:cNvSpPr/>
          <p:nvPr/>
        </p:nvSpPr>
        <p:spPr>
          <a:xfrm>
            <a:off x="2021747" y="1434517"/>
            <a:ext cx="6476301" cy="483205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CC91513-ED7D-6DAC-4684-84E051BC89CB}"/>
              </a:ext>
            </a:extLst>
          </p:cNvPr>
          <p:cNvSpPr txBox="1"/>
          <p:nvPr/>
        </p:nvSpPr>
        <p:spPr>
          <a:xfrm>
            <a:off x="614107" y="1200647"/>
            <a:ext cx="9301170" cy="1200329"/>
          </a:xfrm>
          <a:prstGeom prst="rect">
            <a:avLst/>
          </a:prstGeom>
          <a:noFill/>
        </p:spPr>
        <p:txBody>
          <a:bodyPr wrap="square">
            <a:spAutoFit/>
          </a:bodyPr>
          <a:lstStyle/>
          <a:p>
            <a:r>
              <a:rPr lang="en-US" dirty="0">
                <a:solidFill>
                  <a:schemeClr val="bg1"/>
                </a:solidFill>
              </a:rPr>
              <a:t>deals with finding a </a:t>
            </a:r>
            <a:r>
              <a:rPr lang="en-US" i="1" dirty="0">
                <a:solidFill>
                  <a:schemeClr val="bg1"/>
                </a:solidFill>
              </a:rPr>
              <a:t>structure</a:t>
            </a:r>
            <a:r>
              <a:rPr lang="en-US" dirty="0">
                <a:solidFill>
                  <a:schemeClr val="bg1"/>
                </a:solidFill>
              </a:rPr>
              <a:t> in a collection of unlabeled data. A loose definition of clustering could be “the process of organizing objects into groups whose members are similar in some way”. A </a:t>
            </a:r>
            <a:r>
              <a:rPr lang="en-US" i="1" dirty="0">
                <a:solidFill>
                  <a:schemeClr val="bg1"/>
                </a:solidFill>
              </a:rPr>
              <a:t>cluster</a:t>
            </a:r>
            <a:r>
              <a:rPr lang="en-US" dirty="0">
                <a:solidFill>
                  <a:schemeClr val="bg1"/>
                </a:solidFill>
              </a:rPr>
              <a:t> is therefore a collection of objects which are “similar” between them and are “dissimilar” to the objects belonging to other clusters.</a:t>
            </a:r>
          </a:p>
        </p:txBody>
      </p:sp>
      <p:pic>
        <p:nvPicPr>
          <p:cNvPr id="6" name="Picture 5" descr="A picture containing sketch, drawing, pattern, design&#10;&#10;Description automatically generated">
            <a:extLst>
              <a:ext uri="{FF2B5EF4-FFF2-40B4-BE49-F238E27FC236}">
                <a16:creationId xmlns:a16="http://schemas.microsoft.com/office/drawing/2014/main" id="{6D98EAD1-4CB9-D751-4676-6DA42DBFB972}"/>
              </a:ext>
            </a:extLst>
          </p:cNvPr>
          <p:cNvPicPr>
            <a:picLocks noChangeAspect="1"/>
          </p:cNvPicPr>
          <p:nvPr/>
        </p:nvPicPr>
        <p:blipFill>
          <a:blip r:embed="rId2"/>
          <a:stretch>
            <a:fillRect/>
          </a:stretch>
        </p:blipFill>
        <p:spPr>
          <a:xfrm>
            <a:off x="2007760" y="2924700"/>
            <a:ext cx="6490288" cy="2818151"/>
          </a:xfrm>
          <a:prstGeom prst="rect">
            <a:avLst/>
          </a:prstGeom>
        </p:spPr>
      </p:pic>
    </p:spTree>
    <p:extLst>
      <p:ext uri="{BB962C8B-B14F-4D97-AF65-F5344CB8AC3E}">
        <p14:creationId xmlns:p14="http://schemas.microsoft.com/office/powerpoint/2010/main" val="27318006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52">
            <a:extLst>
              <a:ext uri="{FF2B5EF4-FFF2-40B4-BE49-F238E27FC236}">
                <a16:creationId xmlns:a16="http://schemas.microsoft.com/office/drawing/2014/main" id="{24046B9E-C52D-4466-AE77-E724F5B083A6}"/>
              </a:ext>
            </a:extLst>
          </p:cNvPr>
          <p:cNvSpPr>
            <a:spLocks noGrp="1"/>
          </p:cNvSpPr>
          <p:nvPr>
            <p:ph type="title"/>
          </p:nvPr>
        </p:nvSpPr>
        <p:spPr>
          <a:xfrm>
            <a:off x="412745" y="705704"/>
            <a:ext cx="8627887" cy="677782"/>
          </a:xfrm>
        </p:spPr>
        <p:txBody>
          <a:bodyPr/>
          <a:lstStyle/>
          <a:p>
            <a:r>
              <a:rPr lang="en-US" dirty="0"/>
              <a:t>Clustering continued</a:t>
            </a:r>
          </a:p>
        </p:txBody>
      </p:sp>
      <p:sp>
        <p:nvSpPr>
          <p:cNvPr id="25" name="Slide Number Placeholder 24">
            <a:extLst>
              <a:ext uri="{FF2B5EF4-FFF2-40B4-BE49-F238E27FC236}">
                <a16:creationId xmlns:a16="http://schemas.microsoft.com/office/drawing/2014/main" id="{97A7A317-65B9-416D-A896-F174F465EC69}"/>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26</a:t>
            </a:fld>
            <a:endParaRPr lang="en-US" dirty="0"/>
          </a:p>
        </p:txBody>
      </p:sp>
      <p:sp>
        <p:nvSpPr>
          <p:cNvPr id="4" name="TextBox 3">
            <a:extLst>
              <a:ext uri="{FF2B5EF4-FFF2-40B4-BE49-F238E27FC236}">
                <a16:creationId xmlns:a16="http://schemas.microsoft.com/office/drawing/2014/main" id="{EB0C80ED-546B-9014-A2B1-692CF99C9071}"/>
              </a:ext>
            </a:extLst>
          </p:cNvPr>
          <p:cNvSpPr txBox="1"/>
          <p:nvPr/>
        </p:nvSpPr>
        <p:spPr>
          <a:xfrm>
            <a:off x="1043609" y="1553991"/>
            <a:ext cx="6094674" cy="923330"/>
          </a:xfrm>
          <a:prstGeom prst="rect">
            <a:avLst/>
          </a:prstGeom>
          <a:noFill/>
        </p:spPr>
        <p:txBody>
          <a:bodyPr wrap="square">
            <a:spAutoFit/>
          </a:bodyPr>
          <a:lstStyle/>
          <a:p>
            <a:r>
              <a:rPr lang="en-US" dirty="0">
                <a:solidFill>
                  <a:schemeClr val="bg1"/>
                </a:solidFill>
              </a:rPr>
              <a:t>For clustering, we need to define a proximity measure for two data points. Proximity here means how similar/dissimilar the samples are with respect to each other.</a:t>
            </a:r>
          </a:p>
        </p:txBody>
      </p:sp>
      <p:sp>
        <p:nvSpPr>
          <p:cNvPr id="6" name="TextBox 5">
            <a:extLst>
              <a:ext uri="{FF2B5EF4-FFF2-40B4-BE49-F238E27FC236}">
                <a16:creationId xmlns:a16="http://schemas.microsoft.com/office/drawing/2014/main" id="{DA648191-F7F2-A289-6108-E6555BAD8E12}"/>
              </a:ext>
            </a:extLst>
          </p:cNvPr>
          <p:cNvSpPr txBox="1"/>
          <p:nvPr/>
        </p:nvSpPr>
        <p:spPr>
          <a:xfrm>
            <a:off x="1043609" y="2941414"/>
            <a:ext cx="6247737" cy="3139321"/>
          </a:xfrm>
          <a:prstGeom prst="rect">
            <a:avLst/>
          </a:prstGeom>
          <a:noFill/>
        </p:spPr>
        <p:txBody>
          <a:bodyPr wrap="square">
            <a:spAutoFit/>
          </a:bodyPr>
          <a:lstStyle/>
          <a:p>
            <a:r>
              <a:rPr lang="en-US" dirty="0">
                <a:solidFill>
                  <a:schemeClr val="bg1"/>
                </a:solidFill>
              </a:rPr>
              <a:t>There are various similarity measures which can be used.</a:t>
            </a:r>
          </a:p>
          <a:p>
            <a:endParaRPr lang="en-US" dirty="0">
              <a:solidFill>
                <a:schemeClr val="bg1"/>
              </a:solidFill>
            </a:endParaRPr>
          </a:p>
          <a:p>
            <a:r>
              <a:rPr lang="en-US" dirty="0">
                <a:solidFill>
                  <a:schemeClr val="bg1"/>
                </a:solidFill>
              </a:rPr>
              <a:t>    Vectors: Cosine Distance</a:t>
            </a:r>
          </a:p>
          <a:p>
            <a:endParaRPr lang="en-US" dirty="0">
              <a:solidFill>
                <a:schemeClr val="bg1"/>
              </a:solidFill>
            </a:endParaRPr>
          </a:p>
          <a:p>
            <a:r>
              <a:rPr lang="en-US" dirty="0">
                <a:solidFill>
                  <a:schemeClr val="bg1"/>
                </a:solidFill>
              </a:rPr>
              <a:t>    Sets: Jaccard Distance</a:t>
            </a:r>
          </a:p>
          <a:p>
            <a:endParaRPr lang="en-US" dirty="0">
              <a:solidFill>
                <a:schemeClr val="bg1"/>
              </a:solidFill>
            </a:endParaRPr>
          </a:p>
          <a:p>
            <a:r>
              <a:rPr lang="en-US" dirty="0">
                <a:solidFill>
                  <a:schemeClr val="bg1"/>
                </a:solidFill>
              </a:rPr>
              <a:t>    Points: Euclidean Distance</a:t>
            </a:r>
          </a:p>
          <a:p>
            <a:endParaRPr lang="en-US" dirty="0">
              <a:solidFill>
                <a:schemeClr val="bg1"/>
              </a:solidFill>
            </a:endParaRPr>
          </a:p>
          <a:p>
            <a:r>
              <a:rPr lang="en-US" dirty="0">
                <a:solidFill>
                  <a:schemeClr val="bg1"/>
                </a:solidFill>
              </a:rPr>
              <a:t>A “good” proximity measure is VERY application dependent. The clusters should be invariant under the transformations “natural” to the problem. </a:t>
            </a:r>
          </a:p>
        </p:txBody>
      </p:sp>
    </p:spTree>
    <p:extLst>
      <p:ext uri="{BB962C8B-B14F-4D97-AF65-F5344CB8AC3E}">
        <p14:creationId xmlns:p14="http://schemas.microsoft.com/office/powerpoint/2010/main" val="3777325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52">
            <a:extLst>
              <a:ext uri="{FF2B5EF4-FFF2-40B4-BE49-F238E27FC236}">
                <a16:creationId xmlns:a16="http://schemas.microsoft.com/office/drawing/2014/main" id="{24046B9E-C52D-4466-AE77-E724F5B083A6}"/>
              </a:ext>
            </a:extLst>
          </p:cNvPr>
          <p:cNvSpPr>
            <a:spLocks noGrp="1"/>
          </p:cNvSpPr>
          <p:nvPr>
            <p:ph type="title"/>
          </p:nvPr>
        </p:nvSpPr>
        <p:spPr>
          <a:xfrm>
            <a:off x="412745" y="705704"/>
            <a:ext cx="8627887" cy="677782"/>
          </a:xfrm>
        </p:spPr>
        <p:txBody>
          <a:bodyPr/>
          <a:lstStyle/>
          <a:p>
            <a:r>
              <a:rPr lang="en-US" dirty="0"/>
              <a:t>Clustering methods</a:t>
            </a:r>
          </a:p>
        </p:txBody>
      </p:sp>
      <p:sp>
        <p:nvSpPr>
          <p:cNvPr id="25" name="Slide Number Placeholder 24">
            <a:extLst>
              <a:ext uri="{FF2B5EF4-FFF2-40B4-BE49-F238E27FC236}">
                <a16:creationId xmlns:a16="http://schemas.microsoft.com/office/drawing/2014/main" id="{97A7A317-65B9-416D-A896-F174F465EC69}"/>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27</a:t>
            </a:fld>
            <a:endParaRPr lang="en-US" dirty="0"/>
          </a:p>
        </p:txBody>
      </p:sp>
      <p:sp>
        <p:nvSpPr>
          <p:cNvPr id="4" name="TextBox 3">
            <a:extLst>
              <a:ext uri="{FF2B5EF4-FFF2-40B4-BE49-F238E27FC236}">
                <a16:creationId xmlns:a16="http://schemas.microsoft.com/office/drawing/2014/main" id="{EB0C80ED-546B-9014-A2B1-692CF99C9071}"/>
              </a:ext>
            </a:extLst>
          </p:cNvPr>
          <p:cNvSpPr txBox="1"/>
          <p:nvPr/>
        </p:nvSpPr>
        <p:spPr>
          <a:xfrm>
            <a:off x="1043609" y="1553991"/>
            <a:ext cx="6094674" cy="646331"/>
          </a:xfrm>
          <a:prstGeom prst="rect">
            <a:avLst/>
          </a:prstGeom>
          <a:noFill/>
        </p:spPr>
        <p:txBody>
          <a:bodyPr wrap="square">
            <a:spAutoFit/>
          </a:bodyPr>
          <a:lstStyle/>
          <a:p>
            <a:r>
              <a:rPr lang="en-US" dirty="0">
                <a:solidFill>
                  <a:schemeClr val="bg1"/>
                </a:solidFill>
              </a:rPr>
              <a:t>Several methods exist to do clustering, one commonly used approach is K-Means</a:t>
            </a:r>
          </a:p>
        </p:txBody>
      </p:sp>
      <p:pic>
        <p:nvPicPr>
          <p:cNvPr id="8" name="Picture 7" descr="A picture containing text, diagram, screenshot, pattern&#10;&#10;Description automatically generated">
            <a:extLst>
              <a:ext uri="{FF2B5EF4-FFF2-40B4-BE49-F238E27FC236}">
                <a16:creationId xmlns:a16="http://schemas.microsoft.com/office/drawing/2014/main" id="{CA2C6E5A-F55C-F1D0-B591-BBEFC29AA2FE}"/>
              </a:ext>
            </a:extLst>
          </p:cNvPr>
          <p:cNvPicPr>
            <a:picLocks noChangeAspect="1"/>
          </p:cNvPicPr>
          <p:nvPr/>
        </p:nvPicPr>
        <p:blipFill>
          <a:blip r:embed="rId2"/>
          <a:stretch>
            <a:fillRect/>
          </a:stretch>
        </p:blipFill>
        <p:spPr>
          <a:xfrm>
            <a:off x="607196" y="2370827"/>
            <a:ext cx="6604827" cy="4128017"/>
          </a:xfrm>
          <a:prstGeom prst="rect">
            <a:avLst/>
          </a:prstGeom>
        </p:spPr>
      </p:pic>
      <p:sp>
        <p:nvSpPr>
          <p:cNvPr id="3" name="TextBox 2">
            <a:extLst>
              <a:ext uri="{FF2B5EF4-FFF2-40B4-BE49-F238E27FC236}">
                <a16:creationId xmlns:a16="http://schemas.microsoft.com/office/drawing/2014/main" id="{F0AFF5A7-0CDB-4D6D-208C-84EBC4708962}"/>
              </a:ext>
            </a:extLst>
          </p:cNvPr>
          <p:cNvSpPr txBox="1"/>
          <p:nvPr/>
        </p:nvSpPr>
        <p:spPr>
          <a:xfrm>
            <a:off x="7601447" y="1781093"/>
            <a:ext cx="3983357" cy="4247317"/>
          </a:xfrm>
          <a:prstGeom prst="rect">
            <a:avLst/>
          </a:prstGeom>
          <a:noFill/>
        </p:spPr>
        <p:txBody>
          <a:bodyPr wrap="square">
            <a:spAutoFit/>
          </a:bodyPr>
          <a:lstStyle/>
          <a:p>
            <a:r>
              <a:rPr lang="en-US" dirty="0">
                <a:solidFill>
                  <a:schemeClr val="bg1"/>
                </a:solidFill>
              </a:rPr>
              <a:t>There happen to be a lot more options:</a:t>
            </a:r>
            <a:br>
              <a:rPr lang="en-US" dirty="0">
                <a:solidFill>
                  <a:schemeClr val="bg1"/>
                </a:solidFill>
              </a:rPr>
            </a:br>
            <a:endParaRPr lang="en-US" b="0" dirty="0">
              <a:solidFill>
                <a:schemeClr val="bg1"/>
              </a:solidFill>
              <a:effectLst/>
            </a:endParaRPr>
          </a:p>
          <a:p>
            <a:pPr marL="285750" indent="-285750">
              <a:buFont typeface="Arial" panose="020B0604020202020204" pitchFamily="34" charset="0"/>
              <a:buChar char="•"/>
            </a:pPr>
            <a:r>
              <a:rPr lang="en-US" b="0" dirty="0">
                <a:solidFill>
                  <a:schemeClr val="bg1"/>
                </a:solidFill>
                <a:effectLst/>
              </a:rPr>
              <a:t>Density-Based Clustering</a:t>
            </a:r>
          </a:p>
          <a:p>
            <a:pPr marL="285750" indent="-285750">
              <a:buFont typeface="Arial" panose="020B0604020202020204" pitchFamily="34" charset="0"/>
              <a:buChar char="•"/>
            </a:pPr>
            <a:r>
              <a:rPr lang="en-US" b="0" dirty="0">
                <a:solidFill>
                  <a:schemeClr val="bg1"/>
                </a:solidFill>
                <a:effectLst/>
              </a:rPr>
              <a:t>DBSCAN (Density-Based Spatial Clustering of Applications with Noise)</a:t>
            </a:r>
          </a:p>
          <a:p>
            <a:pPr marL="285750" indent="-285750">
              <a:buFont typeface="Arial" panose="020B0604020202020204" pitchFamily="34" charset="0"/>
              <a:buChar char="•"/>
            </a:pPr>
            <a:r>
              <a:rPr lang="en-US" b="0" dirty="0">
                <a:solidFill>
                  <a:schemeClr val="bg1"/>
                </a:solidFill>
                <a:effectLst/>
              </a:rPr>
              <a:t>OPTICS (Ordering Points to Identify Clustering Structure)</a:t>
            </a:r>
          </a:p>
          <a:p>
            <a:pPr marL="285750" indent="-285750">
              <a:buFont typeface="Arial" panose="020B0604020202020204" pitchFamily="34" charset="0"/>
              <a:buChar char="•"/>
            </a:pPr>
            <a:r>
              <a:rPr lang="en-US" b="0" dirty="0">
                <a:solidFill>
                  <a:schemeClr val="bg1"/>
                </a:solidFill>
                <a:effectLst/>
              </a:rPr>
              <a:t>HDBSCAN (Hierarchical Density-Based Spatial Clustering of Applications with Noise)</a:t>
            </a:r>
          </a:p>
          <a:p>
            <a:pPr marL="285750" indent="-285750">
              <a:buFont typeface="Arial" panose="020B0604020202020204" pitchFamily="34" charset="0"/>
              <a:buChar char="•"/>
            </a:pPr>
            <a:r>
              <a:rPr lang="en-US" b="0" dirty="0">
                <a:solidFill>
                  <a:schemeClr val="bg1"/>
                </a:solidFill>
                <a:effectLst/>
              </a:rPr>
              <a:t>Hierarchical Clustering</a:t>
            </a:r>
          </a:p>
          <a:p>
            <a:pPr marL="285750" indent="-285750">
              <a:buFont typeface="Arial" panose="020B0604020202020204" pitchFamily="34" charset="0"/>
              <a:buChar char="•"/>
            </a:pPr>
            <a:r>
              <a:rPr lang="en-US" b="0" dirty="0">
                <a:solidFill>
                  <a:schemeClr val="bg1"/>
                </a:solidFill>
                <a:effectLst/>
              </a:rPr>
              <a:t>Fuzzy Clustering</a:t>
            </a:r>
          </a:p>
          <a:p>
            <a:pPr marL="285750" indent="-285750">
              <a:buFont typeface="Arial" panose="020B0604020202020204" pitchFamily="34" charset="0"/>
              <a:buChar char="•"/>
            </a:pPr>
            <a:r>
              <a:rPr lang="en-US" b="0" dirty="0">
                <a:solidFill>
                  <a:schemeClr val="bg1"/>
                </a:solidFill>
                <a:effectLst/>
              </a:rPr>
              <a:t>Partitioning Clustering</a:t>
            </a:r>
          </a:p>
          <a:p>
            <a:pPr marL="285750" indent="-285750">
              <a:buFont typeface="Arial" panose="020B0604020202020204" pitchFamily="34" charset="0"/>
              <a:buChar char="•"/>
            </a:pPr>
            <a:r>
              <a:rPr lang="en-US" b="0" dirty="0">
                <a:solidFill>
                  <a:schemeClr val="bg1"/>
                </a:solidFill>
                <a:effectLst/>
              </a:rPr>
              <a:t>PAM (Partitioning Around Medoids)</a:t>
            </a:r>
          </a:p>
          <a:p>
            <a:pPr marL="285750" indent="-285750">
              <a:buFont typeface="Arial" panose="020B0604020202020204" pitchFamily="34" charset="0"/>
              <a:buChar char="•"/>
            </a:pPr>
            <a:r>
              <a:rPr lang="en-US" b="0" dirty="0">
                <a:solidFill>
                  <a:schemeClr val="bg1"/>
                </a:solidFill>
                <a:effectLst/>
              </a:rPr>
              <a:t>Grid-Based Clustering</a:t>
            </a:r>
          </a:p>
        </p:txBody>
      </p:sp>
    </p:spTree>
    <p:extLst>
      <p:ext uri="{BB962C8B-B14F-4D97-AF65-F5344CB8AC3E}">
        <p14:creationId xmlns:p14="http://schemas.microsoft.com/office/powerpoint/2010/main" val="33586567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52">
            <a:extLst>
              <a:ext uri="{FF2B5EF4-FFF2-40B4-BE49-F238E27FC236}">
                <a16:creationId xmlns:a16="http://schemas.microsoft.com/office/drawing/2014/main" id="{24046B9E-C52D-4466-AE77-E724F5B083A6}"/>
              </a:ext>
            </a:extLst>
          </p:cNvPr>
          <p:cNvSpPr>
            <a:spLocks noGrp="1"/>
          </p:cNvSpPr>
          <p:nvPr>
            <p:ph type="title"/>
          </p:nvPr>
        </p:nvSpPr>
        <p:spPr>
          <a:xfrm>
            <a:off x="412745" y="705704"/>
            <a:ext cx="8627887" cy="677782"/>
          </a:xfrm>
        </p:spPr>
        <p:txBody>
          <a:bodyPr/>
          <a:lstStyle/>
          <a:p>
            <a:r>
              <a:rPr lang="en-US" dirty="0"/>
              <a:t>Dimensionality Reduction</a:t>
            </a:r>
          </a:p>
        </p:txBody>
      </p:sp>
      <p:sp>
        <p:nvSpPr>
          <p:cNvPr id="25" name="Slide Number Placeholder 24">
            <a:extLst>
              <a:ext uri="{FF2B5EF4-FFF2-40B4-BE49-F238E27FC236}">
                <a16:creationId xmlns:a16="http://schemas.microsoft.com/office/drawing/2014/main" id="{97A7A317-65B9-416D-A896-F174F465EC69}"/>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28</a:t>
            </a:fld>
            <a:endParaRPr lang="en-US" dirty="0"/>
          </a:p>
        </p:txBody>
      </p:sp>
      <p:sp>
        <p:nvSpPr>
          <p:cNvPr id="4" name="TextBox 3">
            <a:extLst>
              <a:ext uri="{FF2B5EF4-FFF2-40B4-BE49-F238E27FC236}">
                <a16:creationId xmlns:a16="http://schemas.microsoft.com/office/drawing/2014/main" id="{1B59D4EC-F36E-75AA-EF13-106E9F72F7D5}"/>
              </a:ext>
            </a:extLst>
          </p:cNvPr>
          <p:cNvSpPr txBox="1"/>
          <p:nvPr/>
        </p:nvSpPr>
        <p:spPr>
          <a:xfrm>
            <a:off x="644055" y="1677725"/>
            <a:ext cx="11052313" cy="5078313"/>
          </a:xfrm>
          <a:prstGeom prst="rect">
            <a:avLst/>
          </a:prstGeom>
          <a:noFill/>
        </p:spPr>
        <p:txBody>
          <a:bodyPr wrap="square">
            <a:spAutoFit/>
          </a:bodyPr>
          <a:lstStyle/>
          <a:p>
            <a:r>
              <a:rPr lang="en-US" dirty="0">
                <a:solidFill>
                  <a:schemeClr val="bg1"/>
                </a:solidFill>
              </a:rPr>
              <a:t>The number of input variables or features for a dataset is referred to as its dimensionality.</a:t>
            </a:r>
          </a:p>
          <a:p>
            <a:r>
              <a:rPr lang="en-US" dirty="0">
                <a:solidFill>
                  <a:schemeClr val="bg1"/>
                </a:solidFill>
              </a:rPr>
              <a:t>Dimensionality reduction refers to techniques that reduce the number of input variables in a dataset.</a:t>
            </a:r>
          </a:p>
          <a:p>
            <a:r>
              <a:rPr lang="en-US" dirty="0">
                <a:solidFill>
                  <a:schemeClr val="bg1"/>
                </a:solidFill>
              </a:rPr>
              <a:t>More input features often make a predictive modeling task more challenging to model, more generally referred to as the curse of dimensionality.</a:t>
            </a:r>
          </a:p>
          <a:p>
            <a:r>
              <a:rPr lang="en-US" dirty="0">
                <a:solidFill>
                  <a:schemeClr val="bg1"/>
                </a:solidFill>
              </a:rPr>
              <a:t>High-dimensionality statistics and dimensionality reduction techniques are often used for data visualization. Nevertheless these techniques can be used in applied machine learning to simplify a classification or regression dataset in order to better fit a predictive model.</a:t>
            </a:r>
          </a:p>
          <a:p>
            <a:endParaRPr lang="en-US" dirty="0">
              <a:solidFill>
                <a:schemeClr val="bg1"/>
              </a:solidFill>
            </a:endParaRPr>
          </a:p>
          <a:p>
            <a:r>
              <a:rPr lang="en-US" dirty="0">
                <a:solidFill>
                  <a:schemeClr val="bg1"/>
                </a:solidFill>
                <a:hlinkClick r:id="rId2"/>
              </a:rPr>
              <a:t>PRINCIPAL COMPONENTS ANALYSIS </a:t>
            </a:r>
            <a:r>
              <a:rPr lang="en-US" dirty="0">
                <a:solidFill>
                  <a:schemeClr val="bg1"/>
                </a:solidFill>
              </a:rPr>
              <a:t>or PCA is the most popular method </a:t>
            </a:r>
          </a:p>
          <a:p>
            <a:r>
              <a:rPr lang="en-US" dirty="0">
                <a:solidFill>
                  <a:schemeClr val="bg1"/>
                </a:solidFill>
              </a:rPr>
              <a:t>Non-negative matrix factorization (NMF)</a:t>
            </a:r>
          </a:p>
          <a:p>
            <a:r>
              <a:rPr lang="en-US" dirty="0">
                <a:solidFill>
                  <a:schemeClr val="bg1"/>
                </a:solidFill>
              </a:rPr>
              <a:t>Kernel principal component analysis</a:t>
            </a:r>
          </a:p>
          <a:p>
            <a:r>
              <a:rPr lang="en-US" dirty="0">
                <a:solidFill>
                  <a:schemeClr val="bg1"/>
                </a:solidFill>
              </a:rPr>
              <a:t>Graph-based kernel PCA</a:t>
            </a:r>
          </a:p>
          <a:p>
            <a:r>
              <a:rPr lang="en-US" dirty="0">
                <a:solidFill>
                  <a:schemeClr val="bg1"/>
                </a:solidFill>
              </a:rPr>
              <a:t>Linear discriminant analysis (LDA)</a:t>
            </a:r>
          </a:p>
          <a:p>
            <a:r>
              <a:rPr lang="en-US" dirty="0">
                <a:solidFill>
                  <a:schemeClr val="bg1"/>
                </a:solidFill>
              </a:rPr>
              <a:t>Generalized discriminant analysis (GDA)</a:t>
            </a:r>
          </a:p>
          <a:p>
            <a:r>
              <a:rPr lang="en-US" dirty="0">
                <a:solidFill>
                  <a:schemeClr val="bg1"/>
                </a:solidFill>
              </a:rPr>
              <a:t>Autoencoder</a:t>
            </a:r>
          </a:p>
          <a:p>
            <a:r>
              <a:rPr lang="en-US" dirty="0">
                <a:solidFill>
                  <a:schemeClr val="bg1"/>
                </a:solidFill>
              </a:rPr>
              <a:t>t-SNE T-distributed Stochastic Neighbor Embedding (t-SNE)</a:t>
            </a:r>
          </a:p>
          <a:p>
            <a:r>
              <a:rPr lang="en-US" dirty="0">
                <a:solidFill>
                  <a:schemeClr val="bg1"/>
                </a:solidFill>
              </a:rPr>
              <a:t>UMAP</a:t>
            </a:r>
          </a:p>
          <a:p>
            <a:r>
              <a:rPr lang="en-US" dirty="0">
                <a:solidFill>
                  <a:schemeClr val="bg1"/>
                </a:solidFill>
              </a:rPr>
              <a:t>Main article: Uniform manifold approximation</a:t>
            </a:r>
          </a:p>
        </p:txBody>
      </p:sp>
    </p:spTree>
    <p:extLst>
      <p:ext uri="{BB962C8B-B14F-4D97-AF65-F5344CB8AC3E}">
        <p14:creationId xmlns:p14="http://schemas.microsoft.com/office/powerpoint/2010/main" val="7580273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944EF00-08F5-4EC2-87BC-9CA90D8251D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29</a:t>
            </a:fld>
            <a:endParaRPr lang="en-US" dirty="0"/>
          </a:p>
        </p:txBody>
      </p:sp>
      <p:sp>
        <p:nvSpPr>
          <p:cNvPr id="2" name="Title 37">
            <a:extLst>
              <a:ext uri="{FF2B5EF4-FFF2-40B4-BE49-F238E27FC236}">
                <a16:creationId xmlns:a16="http://schemas.microsoft.com/office/drawing/2014/main" id="{FFDB5703-98D0-1A00-EA0B-DD1C320CCA81}"/>
              </a:ext>
            </a:extLst>
          </p:cNvPr>
          <p:cNvSpPr>
            <a:spLocks noGrp="1"/>
          </p:cNvSpPr>
          <p:nvPr>
            <p:ph type="title"/>
          </p:nvPr>
        </p:nvSpPr>
        <p:spPr>
          <a:xfrm>
            <a:off x="1678236" y="324891"/>
            <a:ext cx="7006876" cy="567670"/>
          </a:xfrm>
        </p:spPr>
        <p:txBody>
          <a:bodyPr/>
          <a:lstStyle/>
          <a:p>
            <a:r>
              <a:rPr lang="en-US" dirty="0"/>
              <a:t>Association rules</a:t>
            </a:r>
          </a:p>
        </p:txBody>
      </p:sp>
      <p:sp>
        <p:nvSpPr>
          <p:cNvPr id="3" name="TextBox 2">
            <a:extLst>
              <a:ext uri="{FF2B5EF4-FFF2-40B4-BE49-F238E27FC236}">
                <a16:creationId xmlns:a16="http://schemas.microsoft.com/office/drawing/2014/main" id="{B89945E0-E94E-C856-2E29-7904C0F7D61F}"/>
              </a:ext>
            </a:extLst>
          </p:cNvPr>
          <p:cNvSpPr txBox="1"/>
          <p:nvPr/>
        </p:nvSpPr>
        <p:spPr>
          <a:xfrm>
            <a:off x="2615979" y="898497"/>
            <a:ext cx="9448951" cy="1477328"/>
          </a:xfrm>
          <a:prstGeom prst="rect">
            <a:avLst/>
          </a:prstGeom>
          <a:noFill/>
        </p:spPr>
        <p:txBody>
          <a:bodyPr wrap="square">
            <a:spAutoFit/>
          </a:bodyPr>
          <a:lstStyle/>
          <a:p>
            <a:r>
              <a:rPr lang="en-US" dirty="0">
                <a:solidFill>
                  <a:schemeClr val="bg1"/>
                </a:solidFill>
              </a:rPr>
              <a:t>Association rules are made by searching data for frequent if-then patterns and by using a certain criterion under Support and Confidence to define what the most important relationships are. Support is the evidence of how frequent an item appears in the data given, as Confidence is defined by how many times the if-then statements are found true.</a:t>
            </a:r>
            <a:br>
              <a:rPr lang="en-US" dirty="0">
                <a:solidFill>
                  <a:schemeClr val="bg1">
                    <a:lumMod val="85000"/>
                  </a:schemeClr>
                </a:solidFill>
              </a:rPr>
            </a:br>
            <a:endParaRPr lang="en-US" b="1" dirty="0">
              <a:solidFill>
                <a:schemeClr val="bg1">
                  <a:lumMod val="85000"/>
                </a:schemeClr>
              </a:solidFill>
            </a:endParaRPr>
          </a:p>
        </p:txBody>
      </p:sp>
      <p:sp>
        <p:nvSpPr>
          <p:cNvPr id="5" name="TextBox 4">
            <a:extLst>
              <a:ext uri="{FF2B5EF4-FFF2-40B4-BE49-F238E27FC236}">
                <a16:creationId xmlns:a16="http://schemas.microsoft.com/office/drawing/2014/main" id="{5C60020D-FE2B-3DAC-FCC3-5D9205AF042A}"/>
              </a:ext>
            </a:extLst>
          </p:cNvPr>
          <p:cNvSpPr txBox="1"/>
          <p:nvPr/>
        </p:nvSpPr>
        <p:spPr>
          <a:xfrm>
            <a:off x="3047337" y="2549849"/>
            <a:ext cx="7090575" cy="1477328"/>
          </a:xfrm>
          <a:prstGeom prst="rect">
            <a:avLst/>
          </a:prstGeom>
          <a:noFill/>
        </p:spPr>
        <p:txBody>
          <a:bodyPr wrap="square">
            <a:spAutoFit/>
          </a:bodyPr>
          <a:lstStyle/>
          <a:p>
            <a:r>
              <a:rPr lang="en-US" dirty="0">
                <a:solidFill>
                  <a:schemeClr val="bg1"/>
                </a:solidFill>
              </a:rPr>
              <a:t>Examples:</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Netflix Recommended Queue</a:t>
            </a:r>
          </a:p>
          <a:p>
            <a:pPr marL="285750" indent="-285750">
              <a:buFont typeface="Arial" panose="020B0604020202020204" pitchFamily="34" charset="0"/>
              <a:buChar char="•"/>
            </a:pPr>
            <a:r>
              <a:rPr lang="en-US" dirty="0">
                <a:solidFill>
                  <a:schemeClr val="bg1"/>
                </a:solidFill>
              </a:rPr>
              <a:t>Amazon “People who bought, also bought”</a:t>
            </a:r>
          </a:p>
          <a:p>
            <a:pPr marL="285750" indent="-285750">
              <a:buFont typeface="Arial" panose="020B0604020202020204" pitchFamily="34" charset="0"/>
              <a:buChar char="•"/>
            </a:pPr>
            <a:r>
              <a:rPr lang="en-US" dirty="0">
                <a:solidFill>
                  <a:schemeClr val="bg1"/>
                </a:solidFill>
              </a:rPr>
              <a:t>Every subscription box service that claims to offer a tailored experience</a:t>
            </a:r>
          </a:p>
        </p:txBody>
      </p:sp>
    </p:spTree>
    <p:extLst>
      <p:ext uri="{BB962C8B-B14F-4D97-AF65-F5344CB8AC3E}">
        <p14:creationId xmlns:p14="http://schemas.microsoft.com/office/powerpoint/2010/main" val="721932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1021623" y="2210810"/>
            <a:ext cx="4579970" cy="538038"/>
          </a:xfrm>
        </p:spPr>
        <p:txBody>
          <a:bodyPr/>
          <a:lstStyle/>
          <a:p>
            <a:r>
              <a:rPr lang="en-US" dirty="0"/>
              <a:t>Introduction</a:t>
            </a:r>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1034661" y="2747550"/>
            <a:ext cx="5309918" cy="2872039"/>
          </a:xfrm>
        </p:spPr>
        <p:txBody>
          <a:bodyPr/>
          <a:lstStyle/>
          <a:p>
            <a:pPr marL="7620" marR="3387" algn="ctr">
              <a:lnSpc>
                <a:spcPct val="118000"/>
              </a:lnSpc>
              <a:spcBef>
                <a:spcPts val="50"/>
              </a:spcBef>
            </a:pPr>
            <a:r>
              <a:rPr lang="en-US" b="1" spc="210" dirty="0">
                <a:solidFill>
                  <a:schemeClr val="bg1"/>
                </a:solidFill>
              </a:rPr>
              <a:t>Machine</a:t>
            </a:r>
            <a:r>
              <a:rPr lang="en-US" b="1" spc="100" dirty="0">
                <a:solidFill>
                  <a:schemeClr val="bg1"/>
                </a:solidFill>
              </a:rPr>
              <a:t> </a:t>
            </a:r>
            <a:r>
              <a:rPr lang="en-US" b="1" spc="227" dirty="0">
                <a:solidFill>
                  <a:schemeClr val="bg1"/>
                </a:solidFill>
              </a:rPr>
              <a:t>Learning</a:t>
            </a:r>
            <a:r>
              <a:rPr lang="en-US" b="1" spc="67" dirty="0">
                <a:solidFill>
                  <a:schemeClr val="bg1"/>
                </a:solidFill>
              </a:rPr>
              <a:t> </a:t>
            </a:r>
            <a:r>
              <a:rPr lang="en-US" spc="117" dirty="0">
                <a:solidFill>
                  <a:schemeClr val="bg1"/>
                </a:solidFill>
              </a:rPr>
              <a:t>is</a:t>
            </a:r>
            <a:r>
              <a:rPr lang="en-US" spc="67" dirty="0">
                <a:solidFill>
                  <a:schemeClr val="bg1"/>
                </a:solidFill>
              </a:rPr>
              <a:t> </a:t>
            </a:r>
            <a:r>
              <a:rPr lang="en-US" spc="187" dirty="0">
                <a:solidFill>
                  <a:schemeClr val="bg1"/>
                </a:solidFill>
              </a:rPr>
              <a:t>a</a:t>
            </a:r>
            <a:r>
              <a:rPr lang="en-US" spc="67" dirty="0">
                <a:solidFill>
                  <a:schemeClr val="bg1"/>
                </a:solidFill>
              </a:rPr>
              <a:t> </a:t>
            </a:r>
            <a:r>
              <a:rPr lang="en-US" spc="187" dirty="0">
                <a:solidFill>
                  <a:schemeClr val="bg1"/>
                </a:solidFill>
              </a:rPr>
              <a:t>subset</a:t>
            </a:r>
            <a:r>
              <a:rPr lang="en-US" spc="63" dirty="0">
                <a:solidFill>
                  <a:schemeClr val="bg1"/>
                </a:solidFill>
              </a:rPr>
              <a:t> </a:t>
            </a:r>
            <a:r>
              <a:rPr lang="en-US" spc="113" dirty="0">
                <a:solidFill>
                  <a:schemeClr val="bg1"/>
                </a:solidFill>
              </a:rPr>
              <a:t>of</a:t>
            </a:r>
            <a:r>
              <a:rPr lang="en-US" spc="67" dirty="0">
                <a:solidFill>
                  <a:schemeClr val="bg1"/>
                </a:solidFill>
              </a:rPr>
              <a:t> </a:t>
            </a:r>
            <a:r>
              <a:rPr lang="en-US" b="1" spc="180" dirty="0">
                <a:solidFill>
                  <a:schemeClr val="bg1"/>
                </a:solidFill>
              </a:rPr>
              <a:t>Artiﬁcial </a:t>
            </a:r>
            <a:r>
              <a:rPr lang="en-US" b="1" spc="193" dirty="0">
                <a:solidFill>
                  <a:schemeClr val="bg1"/>
                </a:solidFill>
              </a:rPr>
              <a:t>Intelligence</a:t>
            </a:r>
            <a:r>
              <a:rPr lang="en-US" b="1" spc="67" dirty="0">
                <a:solidFill>
                  <a:schemeClr val="bg1"/>
                </a:solidFill>
              </a:rPr>
              <a:t> </a:t>
            </a:r>
            <a:r>
              <a:rPr lang="en-US" spc="169" dirty="0">
                <a:solidFill>
                  <a:schemeClr val="bg1"/>
                </a:solidFill>
              </a:rPr>
              <a:t>that</a:t>
            </a:r>
            <a:r>
              <a:rPr lang="en-US" spc="70" dirty="0">
                <a:solidFill>
                  <a:schemeClr val="bg1"/>
                </a:solidFill>
              </a:rPr>
              <a:t> </a:t>
            </a:r>
            <a:r>
              <a:rPr lang="en-US" spc="183" dirty="0">
                <a:solidFill>
                  <a:schemeClr val="bg1"/>
                </a:solidFill>
              </a:rPr>
              <a:t>enables</a:t>
            </a:r>
            <a:r>
              <a:rPr lang="en-US" spc="67" dirty="0">
                <a:solidFill>
                  <a:schemeClr val="bg1"/>
                </a:solidFill>
              </a:rPr>
              <a:t> </a:t>
            </a:r>
            <a:r>
              <a:rPr lang="en-US" spc="187" dirty="0">
                <a:solidFill>
                  <a:schemeClr val="bg1"/>
                </a:solidFill>
              </a:rPr>
              <a:t>systems</a:t>
            </a:r>
            <a:r>
              <a:rPr lang="en-US" spc="70" dirty="0">
                <a:solidFill>
                  <a:schemeClr val="bg1"/>
                </a:solidFill>
              </a:rPr>
              <a:t> </a:t>
            </a:r>
            <a:r>
              <a:rPr lang="en-US" spc="127" dirty="0">
                <a:solidFill>
                  <a:schemeClr val="bg1"/>
                </a:solidFill>
              </a:rPr>
              <a:t>to</a:t>
            </a:r>
            <a:r>
              <a:rPr lang="en-US" spc="70" dirty="0">
                <a:solidFill>
                  <a:schemeClr val="bg1"/>
                </a:solidFill>
              </a:rPr>
              <a:t> </a:t>
            </a:r>
            <a:r>
              <a:rPr lang="en-US" spc="147" dirty="0">
                <a:solidFill>
                  <a:schemeClr val="bg1"/>
                </a:solidFill>
              </a:rPr>
              <a:t>learn</a:t>
            </a:r>
            <a:r>
              <a:rPr lang="en-US" spc="67" dirty="0">
                <a:solidFill>
                  <a:schemeClr val="bg1"/>
                </a:solidFill>
              </a:rPr>
              <a:t> </a:t>
            </a:r>
            <a:r>
              <a:rPr lang="en-US" spc="203" dirty="0">
                <a:solidFill>
                  <a:schemeClr val="bg1"/>
                </a:solidFill>
              </a:rPr>
              <a:t>from </a:t>
            </a:r>
            <a:r>
              <a:rPr lang="en-US" spc="136" dirty="0">
                <a:solidFill>
                  <a:schemeClr val="bg1"/>
                </a:solidFill>
              </a:rPr>
              <a:t>data,</a:t>
            </a:r>
            <a:r>
              <a:rPr lang="en-US" spc="73" dirty="0">
                <a:solidFill>
                  <a:schemeClr val="bg1"/>
                </a:solidFill>
              </a:rPr>
              <a:t> </a:t>
            </a:r>
            <a:r>
              <a:rPr lang="en-US" spc="143" dirty="0">
                <a:solidFill>
                  <a:schemeClr val="bg1"/>
                </a:solidFill>
              </a:rPr>
              <a:t>identify</a:t>
            </a:r>
            <a:r>
              <a:rPr lang="en-US" spc="76" dirty="0">
                <a:solidFill>
                  <a:schemeClr val="bg1"/>
                </a:solidFill>
              </a:rPr>
              <a:t> </a:t>
            </a:r>
            <a:r>
              <a:rPr lang="en-US" spc="160" dirty="0">
                <a:solidFill>
                  <a:schemeClr val="bg1"/>
                </a:solidFill>
              </a:rPr>
              <a:t>patterns</a:t>
            </a:r>
            <a:r>
              <a:rPr lang="en-US" spc="73" dirty="0">
                <a:solidFill>
                  <a:schemeClr val="bg1"/>
                </a:solidFill>
              </a:rPr>
              <a:t> </a:t>
            </a:r>
            <a:r>
              <a:rPr lang="en-US" spc="233" dirty="0">
                <a:solidFill>
                  <a:schemeClr val="bg1"/>
                </a:solidFill>
              </a:rPr>
              <a:t>and</a:t>
            </a:r>
            <a:r>
              <a:rPr lang="en-US" spc="76" dirty="0">
                <a:solidFill>
                  <a:schemeClr val="bg1"/>
                </a:solidFill>
              </a:rPr>
              <a:t> </a:t>
            </a:r>
            <a:r>
              <a:rPr lang="en-US" spc="253" dirty="0">
                <a:solidFill>
                  <a:schemeClr val="bg1"/>
                </a:solidFill>
              </a:rPr>
              <a:t>make</a:t>
            </a:r>
            <a:r>
              <a:rPr lang="en-US" spc="73" dirty="0">
                <a:solidFill>
                  <a:schemeClr val="bg1"/>
                </a:solidFill>
              </a:rPr>
              <a:t> </a:t>
            </a:r>
            <a:r>
              <a:rPr lang="en-US" spc="147" dirty="0">
                <a:solidFill>
                  <a:schemeClr val="bg1"/>
                </a:solidFill>
              </a:rPr>
              <a:t>predictions.</a:t>
            </a:r>
            <a:r>
              <a:rPr lang="en-US" spc="76" dirty="0">
                <a:solidFill>
                  <a:schemeClr val="bg1"/>
                </a:solidFill>
              </a:rPr>
              <a:t> </a:t>
            </a:r>
          </a:p>
          <a:p>
            <a:pPr marL="0" marR="3387" indent="0" algn="ctr">
              <a:lnSpc>
                <a:spcPct val="118000"/>
              </a:lnSpc>
              <a:spcBef>
                <a:spcPts val="50"/>
              </a:spcBef>
              <a:buNone/>
            </a:pPr>
            <a:endParaRPr lang="en-US" spc="143" dirty="0">
              <a:solidFill>
                <a:schemeClr val="bg1"/>
              </a:solidFill>
            </a:endParaRPr>
          </a:p>
          <a:p>
            <a:pPr marL="7620" marR="3387" algn="ctr">
              <a:lnSpc>
                <a:spcPct val="118000"/>
              </a:lnSpc>
              <a:spcBef>
                <a:spcPts val="50"/>
              </a:spcBef>
            </a:pPr>
            <a:r>
              <a:rPr lang="en-US" i="1" spc="143" dirty="0">
                <a:solidFill>
                  <a:schemeClr val="bg1"/>
                </a:solidFill>
              </a:rPr>
              <a:t>(IBM Definition) </a:t>
            </a:r>
            <a:r>
              <a:rPr lang="en-US" spc="143" dirty="0">
                <a:solidFill>
                  <a:schemeClr val="bg1"/>
                </a:solidFill>
              </a:rPr>
              <a:t>Machine learning is a branch of artificial intelligence (AI) and computer science which focuses on the use of data and algorithms to imitate the way that humans learn, gradually improving its accuracy.</a:t>
            </a:r>
          </a:p>
          <a:p>
            <a:endParaRPr lang="en-US" dirty="0"/>
          </a:p>
        </p:txBody>
      </p:sp>
      <p:sp>
        <p:nvSpPr>
          <p:cNvPr id="11" name="Slide Number Placeholder 10">
            <a:extLst>
              <a:ext uri="{FF2B5EF4-FFF2-40B4-BE49-F238E27FC236}">
                <a16:creationId xmlns:a16="http://schemas.microsoft.com/office/drawing/2014/main" id="{122A69A8-1CA3-486A-A675-DB22FF0D4A7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3</a:t>
            </a:fld>
            <a:endParaRPr lang="en-US" dirty="0"/>
          </a:p>
        </p:txBody>
      </p:sp>
      <p:pic>
        <p:nvPicPr>
          <p:cNvPr id="5" name="Picture Placeholder 4" descr="A picture containing symmetry, building, dome&#10;&#10;Description automatically generated">
            <a:extLst>
              <a:ext uri="{FF2B5EF4-FFF2-40B4-BE49-F238E27FC236}">
                <a16:creationId xmlns:a16="http://schemas.microsoft.com/office/drawing/2014/main" id="{6511B89D-030C-FD6B-E5DA-D37D61C9198B}"/>
              </a:ext>
            </a:extLst>
          </p:cNvPr>
          <p:cNvPicPr>
            <a:picLocks noGrp="1" noChangeAspect="1"/>
          </p:cNvPicPr>
          <p:nvPr>
            <p:ph type="pic" sz="quarter" idx="13"/>
          </p:nvPr>
        </p:nvPicPr>
        <p:blipFill>
          <a:blip r:embed="rId2"/>
          <a:srcRect l="16040" r="16040"/>
          <a:stretch>
            <a:fillRect/>
          </a:stretch>
        </p:blipFill>
        <p:spPr/>
      </p:pic>
    </p:spTree>
    <p:extLst>
      <p:ext uri="{BB962C8B-B14F-4D97-AF65-F5344CB8AC3E}">
        <p14:creationId xmlns:p14="http://schemas.microsoft.com/office/powerpoint/2010/main" val="5249109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lide Number Placeholder 254">
            <a:extLst>
              <a:ext uri="{FF2B5EF4-FFF2-40B4-BE49-F238E27FC236}">
                <a16:creationId xmlns:a16="http://schemas.microsoft.com/office/drawing/2014/main" id="{0911F1E0-1FA7-400E-8710-DAAD103CDD47}"/>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30</a:t>
            </a:fld>
            <a:endParaRPr lang="en-US" dirty="0"/>
          </a:p>
        </p:txBody>
      </p:sp>
      <p:sp>
        <p:nvSpPr>
          <p:cNvPr id="4" name="Title 1">
            <a:extLst>
              <a:ext uri="{FF2B5EF4-FFF2-40B4-BE49-F238E27FC236}">
                <a16:creationId xmlns:a16="http://schemas.microsoft.com/office/drawing/2014/main" id="{7F27BC9D-F3D8-3D7B-D030-3A3B93265780}"/>
              </a:ext>
            </a:extLst>
          </p:cNvPr>
          <p:cNvSpPr txBox="1">
            <a:spLocks/>
          </p:cNvSpPr>
          <p:nvPr/>
        </p:nvSpPr>
        <p:spPr>
          <a:xfrm>
            <a:off x="819174" y="412279"/>
            <a:ext cx="10972800" cy="1143000"/>
          </a:xfrm>
          <a:prstGeom prst="rect">
            <a:avLst/>
          </a:prstGeom>
        </p:spPr>
        <p:txBody>
          <a:bodyPr/>
          <a:lstStyle>
            <a:lvl1pPr algn="ctr"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solidFill>
                  <a:schemeClr val="accent6">
                    <a:lumMod val="60000"/>
                    <a:lumOff val="40000"/>
                  </a:schemeClr>
                </a:solidFill>
              </a:rPr>
              <a:t>Applying this concept to Natural Language Processing</a:t>
            </a:r>
          </a:p>
        </p:txBody>
      </p:sp>
      <p:sp>
        <p:nvSpPr>
          <p:cNvPr id="5" name="Content Placeholder 2">
            <a:extLst>
              <a:ext uri="{FF2B5EF4-FFF2-40B4-BE49-F238E27FC236}">
                <a16:creationId xmlns:a16="http://schemas.microsoft.com/office/drawing/2014/main" id="{FAAC3D2C-4AEF-3BF1-5165-DEDF647AC6C9}"/>
              </a:ext>
            </a:extLst>
          </p:cNvPr>
          <p:cNvSpPr txBox="1">
            <a:spLocks/>
          </p:cNvSpPr>
          <p:nvPr/>
        </p:nvSpPr>
        <p:spPr>
          <a:xfrm>
            <a:off x="867137" y="1719070"/>
            <a:ext cx="10434577" cy="44224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95000"/>
                  </a:schemeClr>
                </a:solidFill>
              </a:rPr>
              <a:t>Machine learning algorithms cannot work with raw text directly; the text must be converted into numbers. Specifically, vectors of numbers</a:t>
            </a:r>
          </a:p>
          <a:p>
            <a:r>
              <a:rPr lang="en-US" dirty="0">
                <a:solidFill>
                  <a:schemeClr val="bg1">
                    <a:lumMod val="95000"/>
                  </a:schemeClr>
                </a:solidFill>
              </a:rPr>
              <a:t>On a very basic level in computational linguistics, we would use words as features.</a:t>
            </a:r>
          </a:p>
          <a:p>
            <a:r>
              <a:rPr lang="en-US" dirty="0">
                <a:solidFill>
                  <a:schemeClr val="bg1">
                    <a:lumMod val="95000"/>
                  </a:schemeClr>
                </a:solidFill>
              </a:rPr>
              <a:t>The beginner versions of NLP algorithms use the concept of ‘word frequencies’</a:t>
            </a:r>
          </a:p>
          <a:p>
            <a:r>
              <a:rPr lang="en-US" dirty="0">
                <a:solidFill>
                  <a:schemeClr val="bg1">
                    <a:lumMod val="95000"/>
                  </a:schemeClr>
                </a:solidFill>
              </a:rPr>
              <a:t>a </a:t>
            </a:r>
            <a:r>
              <a:rPr lang="en-US" b="1" dirty="0">
                <a:solidFill>
                  <a:schemeClr val="bg1">
                    <a:lumMod val="95000"/>
                  </a:schemeClr>
                </a:solidFill>
              </a:rPr>
              <a:t>frequency list</a:t>
            </a:r>
            <a:r>
              <a:rPr lang="en-US" dirty="0">
                <a:solidFill>
                  <a:schemeClr val="bg1">
                    <a:lumMod val="95000"/>
                  </a:schemeClr>
                </a:solidFill>
              </a:rPr>
              <a:t> is a sorted list of words (word types) together with their frequency, where frequency here usually means the number of occurrences in a given corpus</a:t>
            </a:r>
          </a:p>
        </p:txBody>
      </p:sp>
    </p:spTree>
    <p:extLst>
      <p:ext uri="{BB962C8B-B14F-4D97-AF65-F5344CB8AC3E}">
        <p14:creationId xmlns:p14="http://schemas.microsoft.com/office/powerpoint/2010/main" val="3728795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52">
            <a:extLst>
              <a:ext uri="{FF2B5EF4-FFF2-40B4-BE49-F238E27FC236}">
                <a16:creationId xmlns:a16="http://schemas.microsoft.com/office/drawing/2014/main" id="{24046B9E-C52D-4466-AE77-E724F5B083A6}"/>
              </a:ext>
            </a:extLst>
          </p:cNvPr>
          <p:cNvSpPr>
            <a:spLocks noGrp="1"/>
          </p:cNvSpPr>
          <p:nvPr>
            <p:ph type="title"/>
          </p:nvPr>
        </p:nvSpPr>
        <p:spPr>
          <a:xfrm>
            <a:off x="412746" y="705704"/>
            <a:ext cx="5611660" cy="677782"/>
          </a:xfrm>
        </p:spPr>
        <p:txBody>
          <a:bodyPr/>
          <a:lstStyle/>
          <a:p>
            <a:r>
              <a:rPr lang="en-US" dirty="0" err="1"/>
              <a:t>Perceptrons</a:t>
            </a:r>
            <a:r>
              <a:rPr lang="en-US" dirty="0"/>
              <a:t> (1957)</a:t>
            </a:r>
          </a:p>
        </p:txBody>
      </p:sp>
      <p:sp>
        <p:nvSpPr>
          <p:cNvPr id="25" name="Slide Number Placeholder 24">
            <a:extLst>
              <a:ext uri="{FF2B5EF4-FFF2-40B4-BE49-F238E27FC236}">
                <a16:creationId xmlns:a16="http://schemas.microsoft.com/office/drawing/2014/main" id="{97A7A317-65B9-416D-A896-F174F465EC69}"/>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31</a:t>
            </a:fld>
            <a:endParaRPr lang="en-US" dirty="0"/>
          </a:p>
        </p:txBody>
      </p:sp>
      <p:pic>
        <p:nvPicPr>
          <p:cNvPr id="1026" name="Picture 2" descr="diagram-for-general-view-of-artificial-neuron_2.">
            <a:extLst>
              <a:ext uri="{FF2B5EF4-FFF2-40B4-BE49-F238E27FC236}">
                <a16:creationId xmlns:a16="http://schemas.microsoft.com/office/drawing/2014/main" id="{DA60A252-A2DA-A31D-C566-E62656F465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746" y="1502424"/>
            <a:ext cx="3435685" cy="17853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eneral-diagram-of-perceptron-for-supervised-learning_4.">
            <a:extLst>
              <a:ext uri="{FF2B5EF4-FFF2-40B4-BE49-F238E27FC236}">
                <a16:creationId xmlns:a16="http://schemas.microsoft.com/office/drawing/2014/main" id="{72E41EA7-DAAD-FC24-E4CA-6241B83F64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5844" y="3744833"/>
            <a:ext cx="6353175" cy="29146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683A915-3E3E-1451-72D1-7C20D4856FD8}"/>
              </a:ext>
            </a:extLst>
          </p:cNvPr>
          <p:cNvSpPr txBox="1"/>
          <p:nvPr/>
        </p:nvSpPr>
        <p:spPr>
          <a:xfrm>
            <a:off x="4238045" y="1502423"/>
            <a:ext cx="6493017" cy="1938992"/>
          </a:xfrm>
          <a:prstGeom prst="rect">
            <a:avLst/>
          </a:prstGeom>
          <a:noFill/>
        </p:spPr>
        <p:txBody>
          <a:bodyPr wrap="square">
            <a:spAutoFit/>
          </a:bodyPr>
          <a:lstStyle/>
          <a:p>
            <a:pPr marL="285750" indent="-285750">
              <a:buFont typeface="Arial" panose="020B0604020202020204" pitchFamily="34" charset="0"/>
              <a:buChar char="•"/>
            </a:pPr>
            <a:r>
              <a:rPr lang="en-US" sz="2400" dirty="0">
                <a:solidFill>
                  <a:schemeClr val="bg1"/>
                </a:solidFill>
              </a:rPr>
              <a:t>Neural Networks are based on the way the human brain works, and the brain is a collection of nerve cells, or neurons. A simplified model of a nerve cell suggests that they take input signals, and based on inputs, fire an output signal</a:t>
            </a:r>
          </a:p>
        </p:txBody>
      </p:sp>
      <p:sp>
        <p:nvSpPr>
          <p:cNvPr id="5" name="TextBox 4">
            <a:extLst>
              <a:ext uri="{FF2B5EF4-FFF2-40B4-BE49-F238E27FC236}">
                <a16:creationId xmlns:a16="http://schemas.microsoft.com/office/drawing/2014/main" id="{9BDE0402-4593-897F-50C2-2F0BD095C5CA}"/>
              </a:ext>
            </a:extLst>
          </p:cNvPr>
          <p:cNvSpPr txBox="1"/>
          <p:nvPr/>
        </p:nvSpPr>
        <p:spPr>
          <a:xfrm>
            <a:off x="127070" y="3657600"/>
            <a:ext cx="4778885"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This, modeled as an algorithm, is called a Perceptron, which is a binary classifier. It consists of inputs, which are each weighted (to indicate varying importance). The weighted inputs are combined and fed to an activation function, which determines the threshold above which the output state changes.</a:t>
            </a:r>
            <a:endParaRPr lang="en-US" sz="1800" dirty="0">
              <a:solidFill>
                <a:schemeClr val="bg1"/>
              </a:solidFill>
            </a:endParaRPr>
          </a:p>
        </p:txBody>
      </p:sp>
    </p:spTree>
    <p:extLst>
      <p:ext uri="{BB962C8B-B14F-4D97-AF65-F5344CB8AC3E}">
        <p14:creationId xmlns:p14="http://schemas.microsoft.com/office/powerpoint/2010/main" val="1634477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the Dickens?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46253" y="1395389"/>
            <a:ext cx="4686300" cy="2133600"/>
          </a:xfrm>
          <a:prstGeom prst="rect">
            <a:avLst/>
          </a:prstGeom>
        </p:spPr>
      </p:pic>
      <p:pic>
        <p:nvPicPr>
          <p:cNvPr id="5" name="Picture 4"/>
          <p:cNvPicPr>
            <a:picLocks noChangeAspect="1"/>
          </p:cNvPicPr>
          <p:nvPr/>
        </p:nvPicPr>
        <p:blipFill>
          <a:blip r:embed="rId4"/>
          <a:stretch>
            <a:fillRect/>
          </a:stretch>
        </p:blipFill>
        <p:spPr>
          <a:xfrm>
            <a:off x="4340047" y="1395389"/>
            <a:ext cx="7230779" cy="4879058"/>
          </a:xfrm>
          <a:prstGeom prst="rect">
            <a:avLst/>
          </a:prstGeom>
        </p:spPr>
      </p:pic>
    </p:spTree>
    <p:extLst>
      <p:ext uri="{BB962C8B-B14F-4D97-AF65-F5344CB8AC3E}">
        <p14:creationId xmlns:p14="http://schemas.microsoft.com/office/powerpoint/2010/main" val="7694595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 of Words</a:t>
            </a:r>
          </a:p>
        </p:txBody>
      </p:sp>
      <p:pic>
        <p:nvPicPr>
          <p:cNvPr id="4" name="Content Placeholder 3"/>
          <p:cNvPicPr>
            <a:picLocks noGrp="1" noChangeAspect="1"/>
          </p:cNvPicPr>
          <p:nvPr>
            <p:ph idx="1"/>
          </p:nvPr>
        </p:nvPicPr>
        <p:blipFill>
          <a:blip r:embed="rId2"/>
          <a:stretch>
            <a:fillRect/>
          </a:stretch>
        </p:blipFill>
        <p:spPr>
          <a:xfrm>
            <a:off x="3365697" y="1427781"/>
            <a:ext cx="5437457" cy="4422775"/>
          </a:xfrm>
          <a:prstGeom prst="rect">
            <a:avLst/>
          </a:prstGeom>
        </p:spPr>
      </p:pic>
    </p:spTree>
    <p:extLst>
      <p:ext uri="{BB962C8B-B14F-4D97-AF65-F5344CB8AC3E}">
        <p14:creationId xmlns:p14="http://schemas.microsoft.com/office/powerpoint/2010/main" val="28127029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Representing Text as Vectors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97627" y="1395389"/>
            <a:ext cx="10315661" cy="3637841"/>
          </a:xfrm>
          <a:prstGeom prst="rect">
            <a:avLst/>
          </a:prstGeom>
        </p:spPr>
      </p:pic>
    </p:spTree>
    <p:extLst>
      <p:ext uri="{BB962C8B-B14F-4D97-AF65-F5344CB8AC3E}">
        <p14:creationId xmlns:p14="http://schemas.microsoft.com/office/powerpoint/2010/main" val="29362246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are we doing this?</a:t>
            </a:r>
          </a:p>
        </p:txBody>
      </p:sp>
      <p:sp>
        <p:nvSpPr>
          <p:cNvPr id="3" name="Content Placeholder 2"/>
          <p:cNvSpPr>
            <a:spLocks noGrp="1"/>
          </p:cNvSpPr>
          <p:nvPr>
            <p:ph idx="1"/>
          </p:nvPr>
        </p:nvSpPr>
        <p:spPr/>
        <p:txBody>
          <a:bodyPr/>
          <a:lstStyle/>
          <a:p>
            <a:r>
              <a:rPr lang="en-US" dirty="0">
                <a:solidFill>
                  <a:schemeClr val="bg1">
                    <a:lumMod val="85000"/>
                  </a:schemeClr>
                </a:solidFill>
              </a:rPr>
              <a:t>ML algorithms require numerical features, or features that can be quantized.</a:t>
            </a:r>
          </a:p>
          <a:p>
            <a:r>
              <a:rPr lang="en-US" dirty="0">
                <a:solidFill>
                  <a:schemeClr val="bg1">
                    <a:lumMod val="85000"/>
                  </a:schemeClr>
                </a:solidFill>
              </a:rPr>
              <a:t>Even features that are classes, like the color of a car in the previous example, gets internally coded as a numerical value. (Yellow may be 0, Red may be 1, etc.)</a:t>
            </a:r>
          </a:p>
          <a:p>
            <a:r>
              <a:rPr lang="en-US" dirty="0">
                <a:solidFill>
                  <a:schemeClr val="bg1">
                    <a:lumMod val="85000"/>
                  </a:schemeClr>
                </a:solidFill>
              </a:rPr>
              <a:t>What this tells you is that to use ML, you need your data to be represented in a format that’s usable.</a:t>
            </a:r>
          </a:p>
        </p:txBody>
      </p:sp>
    </p:spTree>
    <p:extLst>
      <p:ext uri="{BB962C8B-B14F-4D97-AF65-F5344CB8AC3E}">
        <p14:creationId xmlns:p14="http://schemas.microsoft.com/office/powerpoint/2010/main" val="37018247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could have better representation</a:t>
            </a:r>
          </a:p>
        </p:txBody>
      </p:sp>
      <p:sp>
        <p:nvSpPr>
          <p:cNvPr id="3" name="Content Placeholder 2"/>
          <p:cNvSpPr>
            <a:spLocks noGrp="1"/>
          </p:cNvSpPr>
          <p:nvPr>
            <p:ph idx="1"/>
          </p:nvPr>
        </p:nvSpPr>
        <p:spPr>
          <a:xfrm>
            <a:off x="878711" y="1395389"/>
            <a:ext cx="10434577" cy="5273266"/>
          </a:xfrm>
        </p:spPr>
        <p:txBody>
          <a:bodyPr/>
          <a:lstStyle/>
          <a:p>
            <a:r>
              <a:rPr lang="en-US" dirty="0"/>
              <a:t>Bag of words discards word position in a sentence. </a:t>
            </a:r>
          </a:p>
          <a:p>
            <a:pPr marL="0" indent="0">
              <a:buNone/>
            </a:pPr>
            <a:r>
              <a:rPr lang="en-US" dirty="0"/>
              <a:t>This means:</a:t>
            </a:r>
            <a:br>
              <a:rPr lang="en-US" dirty="0"/>
            </a:br>
            <a:r>
              <a:rPr lang="en-US" dirty="0"/>
              <a:t>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Amounts to the same thing according to word frequency representations</a:t>
            </a:r>
          </a:p>
        </p:txBody>
      </p:sp>
      <p:pic>
        <p:nvPicPr>
          <p:cNvPr id="5" name="Picture 4"/>
          <p:cNvPicPr>
            <a:picLocks noChangeAspect="1"/>
          </p:cNvPicPr>
          <p:nvPr/>
        </p:nvPicPr>
        <p:blipFill>
          <a:blip r:embed="rId2"/>
          <a:stretch>
            <a:fillRect/>
          </a:stretch>
        </p:blipFill>
        <p:spPr>
          <a:xfrm>
            <a:off x="3916933" y="1791208"/>
            <a:ext cx="4257675" cy="3552825"/>
          </a:xfrm>
          <a:prstGeom prst="rect">
            <a:avLst/>
          </a:prstGeom>
        </p:spPr>
      </p:pic>
    </p:spTree>
    <p:extLst>
      <p:ext uri="{BB962C8B-B14F-4D97-AF65-F5344CB8AC3E}">
        <p14:creationId xmlns:p14="http://schemas.microsoft.com/office/powerpoint/2010/main" val="35461934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037" y="357896"/>
            <a:ext cx="11877964" cy="1143000"/>
          </a:xfrm>
        </p:spPr>
        <p:txBody>
          <a:bodyPr/>
          <a:lstStyle/>
          <a:p>
            <a:r>
              <a:rPr lang="en-US" dirty="0"/>
              <a:t>How do we improve model performance?</a:t>
            </a:r>
          </a:p>
        </p:txBody>
      </p:sp>
      <p:sp>
        <p:nvSpPr>
          <p:cNvPr id="3" name="Content Placeholder 2"/>
          <p:cNvSpPr>
            <a:spLocks noGrp="1"/>
          </p:cNvSpPr>
          <p:nvPr>
            <p:ph idx="1"/>
          </p:nvPr>
        </p:nvSpPr>
        <p:spPr>
          <a:xfrm>
            <a:off x="878711" y="1395389"/>
            <a:ext cx="10823762" cy="5254793"/>
          </a:xfrm>
        </p:spPr>
        <p:txBody>
          <a:bodyPr lIns="91440" tIns="45720" rIns="91440" bIns="45720" anchor="t"/>
          <a:lstStyle/>
          <a:p>
            <a:r>
              <a:rPr lang="en-US" dirty="0">
                <a:solidFill>
                  <a:schemeClr val="bg1">
                    <a:lumMod val="85000"/>
                  </a:schemeClr>
                </a:solidFill>
                <a:latin typeface="ITC Franklin Gothic Std Book"/>
              </a:rPr>
              <a:t>Get more data:</a:t>
            </a:r>
            <a:br>
              <a:rPr lang="en-US" dirty="0">
                <a:solidFill>
                  <a:schemeClr val="bg1">
                    <a:lumMod val="85000"/>
                  </a:schemeClr>
                </a:solidFill>
              </a:rPr>
            </a:br>
            <a:r>
              <a:rPr lang="en-US" dirty="0">
                <a:solidFill>
                  <a:schemeClr val="bg1">
                    <a:lumMod val="85000"/>
                  </a:schemeClr>
                </a:solidFill>
                <a:latin typeface="ITC Franklin Gothic Std Book"/>
              </a:rPr>
              <a:t>If the classes are well defined, if the documents being classified are reasonably long enough to help mitigate the shortcomings in data representation.</a:t>
            </a:r>
          </a:p>
          <a:p>
            <a:r>
              <a:rPr lang="en-US" dirty="0">
                <a:solidFill>
                  <a:schemeClr val="bg1">
                    <a:lumMod val="85000"/>
                  </a:schemeClr>
                </a:solidFill>
                <a:latin typeface="ITC Franklin Gothic Std Book"/>
              </a:rPr>
              <a:t>Use a more advanced algorithm- Throw more computing power at the issue</a:t>
            </a:r>
          </a:p>
          <a:p>
            <a:r>
              <a:rPr lang="en-US" b="1" dirty="0">
                <a:solidFill>
                  <a:schemeClr val="bg1">
                    <a:lumMod val="85000"/>
                  </a:schemeClr>
                </a:solidFill>
                <a:latin typeface="ITC Franklin Gothic Std Book"/>
              </a:rPr>
              <a:t>Improve data representation- Figure out a better way to represent these documents where you aren’t losing as much information when formatting it for ML</a:t>
            </a:r>
          </a:p>
        </p:txBody>
      </p:sp>
    </p:spTree>
    <p:extLst>
      <p:ext uri="{BB962C8B-B14F-4D97-AF65-F5344CB8AC3E}">
        <p14:creationId xmlns:p14="http://schemas.microsoft.com/office/powerpoint/2010/main" val="11263190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 text representation, but text </a:t>
            </a:r>
            <a:r>
              <a:rPr lang="en-US" dirty="0" err="1"/>
              <a:t>embeddings</a:t>
            </a:r>
            <a:endParaRPr lang="en-US" dirty="0"/>
          </a:p>
        </p:txBody>
      </p:sp>
      <p:sp>
        <p:nvSpPr>
          <p:cNvPr id="3" name="Content Placeholder 2"/>
          <p:cNvSpPr>
            <a:spLocks noGrp="1"/>
          </p:cNvSpPr>
          <p:nvPr>
            <p:ph idx="1"/>
          </p:nvPr>
        </p:nvSpPr>
        <p:spPr>
          <a:xfrm>
            <a:off x="878712" y="1395389"/>
            <a:ext cx="10417362" cy="4894575"/>
          </a:xfrm>
        </p:spPr>
        <p:txBody>
          <a:bodyPr/>
          <a:lstStyle/>
          <a:p>
            <a:endParaRPr lang="en-US" dirty="0">
              <a:solidFill>
                <a:schemeClr val="bg1">
                  <a:lumMod val="85000"/>
                </a:schemeClr>
              </a:solidFill>
            </a:endParaRPr>
          </a:p>
          <a:p>
            <a:r>
              <a:rPr lang="en-US" dirty="0">
                <a:solidFill>
                  <a:schemeClr val="bg1">
                    <a:lumMod val="85000"/>
                  </a:schemeClr>
                </a:solidFill>
              </a:rPr>
              <a:t>Word2Vec</a:t>
            </a:r>
          </a:p>
          <a:p>
            <a:pPr marL="0" indent="0">
              <a:buNone/>
            </a:pPr>
            <a:br>
              <a:rPr lang="en-US" dirty="0">
                <a:solidFill>
                  <a:schemeClr val="bg1">
                    <a:lumMod val="85000"/>
                  </a:schemeClr>
                </a:solidFill>
              </a:rPr>
            </a:br>
            <a:r>
              <a:rPr lang="en-US" dirty="0">
                <a:solidFill>
                  <a:schemeClr val="bg1">
                    <a:lumMod val="85000"/>
                  </a:schemeClr>
                </a:solidFill>
              </a:rPr>
              <a:t>Here we aren’t really focusing on words or sentences or documents. Its more like we are focusing on ‘ideas’, ‘concepts’ or the ‘essence’ of what a word is supposed to imply.</a:t>
            </a:r>
            <a:br>
              <a:rPr lang="en-US" dirty="0">
                <a:solidFill>
                  <a:schemeClr val="bg1">
                    <a:lumMod val="85000"/>
                  </a:schemeClr>
                </a:solidFill>
              </a:rPr>
            </a:br>
            <a:r>
              <a:rPr lang="en-US" dirty="0">
                <a:solidFill>
                  <a:schemeClr val="bg1">
                    <a:lumMod val="85000"/>
                  </a:schemeClr>
                </a:solidFill>
              </a:rPr>
              <a:t>And these ‘word </a:t>
            </a:r>
            <a:r>
              <a:rPr lang="en-US" dirty="0" err="1">
                <a:solidFill>
                  <a:schemeClr val="bg1">
                    <a:lumMod val="85000"/>
                  </a:schemeClr>
                </a:solidFill>
              </a:rPr>
              <a:t>embeddings</a:t>
            </a:r>
            <a:r>
              <a:rPr lang="en-US" dirty="0">
                <a:solidFill>
                  <a:schemeClr val="bg1">
                    <a:lumMod val="85000"/>
                  </a:schemeClr>
                </a:solidFill>
              </a:rPr>
              <a:t>’ are a vector, or an array of numbers that represent a word.</a:t>
            </a:r>
          </a:p>
        </p:txBody>
      </p:sp>
    </p:spTree>
    <p:extLst>
      <p:ext uri="{BB962C8B-B14F-4D97-AF65-F5344CB8AC3E}">
        <p14:creationId xmlns:p14="http://schemas.microsoft.com/office/powerpoint/2010/main" val="21242962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Trying to illustrate this idea</a:t>
            </a:r>
          </a:p>
        </p:txBody>
      </p:sp>
      <p:sp>
        <p:nvSpPr>
          <p:cNvPr id="3" name="Content Placeholder 2"/>
          <p:cNvSpPr>
            <a:spLocks noGrp="1"/>
          </p:cNvSpPr>
          <p:nvPr>
            <p:ph idx="1"/>
          </p:nvPr>
        </p:nvSpPr>
        <p:spPr>
          <a:solidFill>
            <a:schemeClr val="bg1"/>
          </a:solidFill>
        </p:spPr>
        <p:txBody>
          <a:bodyPr/>
          <a:lstStyle/>
          <a:p>
            <a:endParaRPr lang="en-US" dirty="0"/>
          </a:p>
        </p:txBody>
      </p:sp>
      <p:pic>
        <p:nvPicPr>
          <p:cNvPr id="2050" name="Picture 2" descr="https://miro.medium.com/max/3902/1*hELlVp9hmZbDZVFstS61p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1018" y="1438889"/>
            <a:ext cx="8220075" cy="4335447"/>
          </a:xfrm>
          <a:prstGeom prst="rect">
            <a:avLst/>
          </a:prstGeom>
          <a:solidFill>
            <a:schemeClr val="bg1"/>
          </a:solidFill>
        </p:spPr>
      </p:pic>
    </p:spTree>
    <p:extLst>
      <p:ext uri="{BB962C8B-B14F-4D97-AF65-F5344CB8AC3E}">
        <p14:creationId xmlns:p14="http://schemas.microsoft.com/office/powerpoint/2010/main" val="18641246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a:t>
            </a:r>
          </a:p>
        </p:txBody>
      </p:sp>
      <p:sp>
        <p:nvSpPr>
          <p:cNvPr id="3" name="Content Placeholder 2"/>
          <p:cNvSpPr>
            <a:spLocks noGrp="1"/>
          </p:cNvSpPr>
          <p:nvPr>
            <p:ph idx="1"/>
          </p:nvPr>
        </p:nvSpPr>
        <p:spPr/>
        <p:txBody>
          <a:bodyPr/>
          <a:lstStyle/>
          <a:p>
            <a:pPr marL="0" indent="0">
              <a:buNone/>
            </a:pPr>
            <a:r>
              <a:rPr lang="en-US" dirty="0">
                <a:solidFill>
                  <a:schemeClr val="bg1"/>
                </a:solidFill>
              </a:rPr>
              <a:t>We have features. We use them to make predictions.</a:t>
            </a:r>
            <a:br>
              <a:rPr lang="en-US" dirty="0">
                <a:solidFill>
                  <a:schemeClr val="bg1"/>
                </a:solidFill>
              </a:rPr>
            </a:br>
            <a:br>
              <a:rPr lang="en-US" dirty="0">
                <a:solidFill>
                  <a:schemeClr val="bg1"/>
                </a:solidFill>
              </a:rPr>
            </a:br>
            <a:r>
              <a:rPr lang="en-US" i="1" dirty="0">
                <a:solidFill>
                  <a:schemeClr val="bg1"/>
                </a:solidFill>
              </a:rPr>
              <a:t>- The </a:t>
            </a:r>
            <a:r>
              <a:rPr lang="en-US" i="1" dirty="0">
                <a:solidFill>
                  <a:schemeClr val="accent6"/>
                </a:solidFill>
              </a:rPr>
              <a:t>sky is overcast</a:t>
            </a:r>
            <a:r>
              <a:rPr lang="en-US" i="1" dirty="0">
                <a:solidFill>
                  <a:schemeClr val="bg1"/>
                </a:solidFill>
              </a:rPr>
              <a:t> and the </a:t>
            </a:r>
            <a:r>
              <a:rPr lang="en-US" i="1" dirty="0">
                <a:solidFill>
                  <a:schemeClr val="accent6"/>
                </a:solidFill>
              </a:rPr>
              <a:t>clouds are grey</a:t>
            </a:r>
            <a:r>
              <a:rPr lang="en-US" i="1" dirty="0">
                <a:solidFill>
                  <a:schemeClr val="bg1"/>
                </a:solidFill>
              </a:rPr>
              <a:t>. It </a:t>
            </a:r>
            <a:r>
              <a:rPr lang="en-US" i="1" dirty="0">
                <a:solidFill>
                  <a:schemeClr val="accent3"/>
                </a:solidFill>
              </a:rPr>
              <a:t>might rain</a:t>
            </a:r>
          </a:p>
          <a:p>
            <a:pPr marL="0" indent="0">
              <a:buNone/>
            </a:pPr>
            <a:endParaRPr lang="en-US" dirty="0">
              <a:solidFill>
                <a:schemeClr val="bg1"/>
              </a:solidFill>
            </a:endParaRPr>
          </a:p>
          <a:p>
            <a:pPr marL="0" indent="0">
              <a:buNone/>
            </a:pPr>
            <a:r>
              <a:rPr lang="en-US" dirty="0">
                <a:solidFill>
                  <a:schemeClr val="bg1"/>
                </a:solidFill>
              </a:rPr>
              <a:t>The blue words describe observed features and the red words describe an outcome.</a:t>
            </a:r>
          </a:p>
        </p:txBody>
      </p:sp>
    </p:spTree>
    <p:extLst>
      <p:ext uri="{BB962C8B-B14F-4D97-AF65-F5344CB8AC3E}">
        <p14:creationId xmlns:p14="http://schemas.microsoft.com/office/powerpoint/2010/main" val="34002125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you build something like this?</a:t>
            </a:r>
          </a:p>
        </p:txBody>
      </p:sp>
      <p:sp>
        <p:nvSpPr>
          <p:cNvPr id="3" name="Content Placeholder 2"/>
          <p:cNvSpPr>
            <a:spLocks noGrp="1"/>
          </p:cNvSpPr>
          <p:nvPr>
            <p:ph idx="1"/>
          </p:nvPr>
        </p:nvSpPr>
        <p:spPr>
          <a:xfrm>
            <a:off x="867137" y="1109062"/>
            <a:ext cx="10434577" cy="4422449"/>
          </a:xfrm>
        </p:spPr>
        <p:txBody>
          <a:bodyPr/>
          <a:lstStyle/>
          <a:p>
            <a:pPr marL="0" indent="0">
              <a:buNone/>
            </a:pPr>
            <a:endParaRPr lang="en-US" dirty="0"/>
          </a:p>
          <a:p>
            <a:r>
              <a:rPr lang="en-US" b="1" dirty="0">
                <a:solidFill>
                  <a:schemeClr val="bg1">
                    <a:lumMod val="85000"/>
                  </a:schemeClr>
                </a:solidFill>
              </a:rPr>
              <a:t>Continuous </a:t>
            </a:r>
            <a:r>
              <a:rPr lang="en-US" b="1" dirty="0" err="1">
                <a:solidFill>
                  <a:schemeClr val="bg1">
                    <a:lumMod val="85000"/>
                  </a:schemeClr>
                </a:solidFill>
              </a:rPr>
              <a:t>BagOfWords</a:t>
            </a:r>
            <a:r>
              <a:rPr lang="en-US" b="1" dirty="0">
                <a:solidFill>
                  <a:schemeClr val="bg1">
                    <a:lumMod val="85000"/>
                  </a:schemeClr>
                </a:solidFill>
              </a:rPr>
              <a:t> Model-</a:t>
            </a:r>
            <a:br>
              <a:rPr lang="en-US" dirty="0">
                <a:solidFill>
                  <a:schemeClr val="bg1">
                    <a:lumMod val="85000"/>
                  </a:schemeClr>
                </a:solidFill>
              </a:rPr>
            </a:br>
            <a:r>
              <a:rPr lang="en-US" dirty="0">
                <a:solidFill>
                  <a:schemeClr val="bg1">
                    <a:lumMod val="85000"/>
                  </a:schemeClr>
                </a:solidFill>
              </a:rPr>
              <a:t>Take all of the words around a word and try and predict what that word would be.</a:t>
            </a:r>
            <a:br>
              <a:rPr lang="en-US" dirty="0">
                <a:solidFill>
                  <a:schemeClr val="bg1">
                    <a:lumMod val="85000"/>
                  </a:schemeClr>
                </a:solidFill>
              </a:rPr>
            </a:br>
            <a:endParaRPr lang="en-US" dirty="0">
              <a:solidFill>
                <a:schemeClr val="bg1">
                  <a:lumMod val="85000"/>
                </a:schemeClr>
              </a:solidFill>
            </a:endParaRPr>
          </a:p>
          <a:p>
            <a:r>
              <a:rPr lang="en-US" i="1" dirty="0">
                <a:solidFill>
                  <a:schemeClr val="bg1">
                    <a:lumMod val="85000"/>
                  </a:schemeClr>
                </a:solidFill>
              </a:rPr>
              <a:t>This is a &lt;FOCUS WORD&gt; Rainy Day.</a:t>
            </a:r>
            <a:br>
              <a:rPr lang="en-US" dirty="0">
                <a:solidFill>
                  <a:schemeClr val="bg1">
                    <a:lumMod val="85000"/>
                  </a:schemeClr>
                </a:solidFill>
              </a:rPr>
            </a:br>
            <a:br>
              <a:rPr lang="en-US" dirty="0">
                <a:solidFill>
                  <a:schemeClr val="bg1">
                    <a:lumMod val="85000"/>
                  </a:schemeClr>
                </a:solidFill>
              </a:rPr>
            </a:br>
            <a:r>
              <a:rPr lang="en-US" dirty="0">
                <a:solidFill>
                  <a:schemeClr val="bg1">
                    <a:lumMod val="85000"/>
                  </a:schemeClr>
                </a:solidFill>
              </a:rPr>
              <a:t>The sorts of words that fit into that space would be fairly close to each other logically in a vector space. The Model keeps adjusting vector values based on the words that come up in similar surrounding contexts.</a:t>
            </a:r>
          </a:p>
          <a:p>
            <a:pPr marL="0" indent="0">
              <a:buNone/>
            </a:pPr>
            <a:endParaRPr lang="en-US" dirty="0"/>
          </a:p>
        </p:txBody>
      </p:sp>
    </p:spTree>
    <p:extLst>
      <p:ext uri="{BB962C8B-B14F-4D97-AF65-F5344CB8AC3E}">
        <p14:creationId xmlns:p14="http://schemas.microsoft.com/office/powerpoint/2010/main" val="3811852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did we get here?</a:t>
            </a:r>
          </a:p>
        </p:txBody>
      </p:sp>
      <p:sp>
        <p:nvSpPr>
          <p:cNvPr id="3" name="Content Placeholder 2"/>
          <p:cNvSpPr>
            <a:spLocks noGrp="1"/>
          </p:cNvSpPr>
          <p:nvPr>
            <p:ph idx="1"/>
          </p:nvPr>
        </p:nvSpPr>
        <p:spPr/>
        <p:txBody>
          <a:bodyPr/>
          <a:lstStyle/>
          <a:p>
            <a:r>
              <a:rPr lang="en-US" dirty="0">
                <a:solidFill>
                  <a:schemeClr val="bg1">
                    <a:lumMod val="85000"/>
                  </a:schemeClr>
                </a:solidFill>
              </a:rPr>
              <a:t>Deep Learning has had some pretty significant breakthroughs since 2018</a:t>
            </a:r>
          </a:p>
          <a:p>
            <a:r>
              <a:rPr lang="en-US" dirty="0">
                <a:solidFill>
                  <a:schemeClr val="bg1">
                    <a:lumMod val="85000"/>
                  </a:schemeClr>
                </a:solidFill>
              </a:rPr>
              <a:t>Neural Networks were mainly Convolutional Neural Networks and Recurrent Neural Networks</a:t>
            </a:r>
          </a:p>
          <a:p>
            <a:r>
              <a:rPr lang="en-US" dirty="0">
                <a:solidFill>
                  <a:schemeClr val="bg1">
                    <a:lumMod val="85000"/>
                  </a:schemeClr>
                </a:solidFill>
              </a:rPr>
              <a:t>They were improved upon with LSTM (Long Short-Term Memory) systems.</a:t>
            </a:r>
          </a:p>
          <a:p>
            <a:endParaRPr lang="en-US" dirty="0"/>
          </a:p>
          <a:p>
            <a:endParaRPr lang="en-US" dirty="0"/>
          </a:p>
        </p:txBody>
      </p:sp>
    </p:spTree>
    <p:extLst>
      <p:ext uri="{BB962C8B-B14F-4D97-AF65-F5344CB8AC3E}">
        <p14:creationId xmlns:p14="http://schemas.microsoft.com/office/powerpoint/2010/main" val="1659510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 to Sequence learning</a:t>
            </a:r>
          </a:p>
        </p:txBody>
      </p:sp>
      <p:sp>
        <p:nvSpPr>
          <p:cNvPr id="3" name="Content Placeholder 2"/>
          <p:cNvSpPr>
            <a:spLocks noGrp="1"/>
          </p:cNvSpPr>
          <p:nvPr>
            <p:ph idx="1"/>
          </p:nvPr>
        </p:nvSpPr>
        <p:spPr>
          <a:xfrm>
            <a:off x="878711" y="1395389"/>
            <a:ext cx="10587703" cy="5272448"/>
          </a:xfrm>
        </p:spPr>
        <p:txBody>
          <a:bodyPr/>
          <a:lstStyle/>
          <a:p>
            <a:r>
              <a:rPr lang="en-US" dirty="0">
                <a:solidFill>
                  <a:schemeClr val="bg1">
                    <a:lumMod val="85000"/>
                  </a:schemeClr>
                </a:solidFill>
              </a:rPr>
              <a:t>Seq2Seq are Neural networks that transform a given sequence into another sequence.</a:t>
            </a:r>
            <a:br>
              <a:rPr lang="en-US" dirty="0">
                <a:solidFill>
                  <a:schemeClr val="bg1">
                    <a:lumMod val="85000"/>
                  </a:schemeClr>
                </a:solidFill>
              </a:rPr>
            </a:br>
            <a:r>
              <a:rPr lang="en-US" dirty="0" err="1">
                <a:solidFill>
                  <a:schemeClr val="bg1">
                    <a:lumMod val="85000"/>
                  </a:schemeClr>
                </a:solidFill>
              </a:rPr>
              <a:t>Eg</a:t>
            </a:r>
            <a:r>
              <a:rPr lang="en-US" dirty="0">
                <a:solidFill>
                  <a:schemeClr val="bg1">
                    <a:lumMod val="85000"/>
                  </a:schemeClr>
                </a:solidFill>
              </a:rPr>
              <a:t>: Translating words from one language to another.</a:t>
            </a:r>
          </a:p>
          <a:p>
            <a:r>
              <a:rPr lang="en-US" dirty="0">
                <a:solidFill>
                  <a:schemeClr val="bg1">
                    <a:lumMod val="85000"/>
                  </a:schemeClr>
                </a:solidFill>
              </a:rPr>
              <a:t>In the paper “Attention is all you Need” the mechanism of ‘Attention’ comes into play. Which looks at each part of an input sequence and decides which other parts of this sequence are important. This is a part of LSTMs (Long Short-Term Memories)</a:t>
            </a:r>
          </a:p>
          <a:p>
            <a:r>
              <a:rPr lang="en-US" dirty="0">
                <a:solidFill>
                  <a:schemeClr val="bg1">
                    <a:lumMod val="85000"/>
                  </a:schemeClr>
                </a:solidFill>
              </a:rPr>
              <a:t>The car was blue</a:t>
            </a:r>
          </a:p>
        </p:txBody>
      </p:sp>
    </p:spTree>
    <p:extLst>
      <p:ext uri="{BB962C8B-B14F-4D97-AF65-F5344CB8AC3E}">
        <p14:creationId xmlns:p14="http://schemas.microsoft.com/office/powerpoint/2010/main" val="23254202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ELMo</a:t>
            </a:r>
            <a:endParaRPr lang="en-US" dirty="0"/>
          </a:p>
        </p:txBody>
      </p:sp>
      <p:sp>
        <p:nvSpPr>
          <p:cNvPr id="3" name="Content Placeholder 2"/>
          <p:cNvSpPr>
            <a:spLocks noGrp="1"/>
          </p:cNvSpPr>
          <p:nvPr>
            <p:ph idx="1"/>
          </p:nvPr>
        </p:nvSpPr>
        <p:spPr/>
        <p:txBody>
          <a:bodyPr/>
          <a:lstStyle/>
          <a:p>
            <a:r>
              <a:rPr lang="en-US" dirty="0">
                <a:solidFill>
                  <a:schemeClr val="bg1">
                    <a:lumMod val="85000"/>
                  </a:schemeClr>
                </a:solidFill>
              </a:rPr>
              <a:t>Extended Language Models</a:t>
            </a:r>
          </a:p>
          <a:p>
            <a:r>
              <a:rPr lang="en-US" dirty="0">
                <a:solidFill>
                  <a:schemeClr val="bg1">
                    <a:lumMod val="85000"/>
                  </a:schemeClr>
                </a:solidFill>
              </a:rPr>
              <a:t>It’s a type of Contextualized word embedding made using 2 LSTMs to read from left to right and right to left to establish relationships between words in a sentence, and then concatenates them.</a:t>
            </a:r>
          </a:p>
          <a:p>
            <a:endParaRPr lang="en-US" dirty="0"/>
          </a:p>
        </p:txBody>
      </p:sp>
    </p:spTree>
    <p:extLst>
      <p:ext uri="{BB962C8B-B14F-4D97-AF65-F5344CB8AC3E}">
        <p14:creationId xmlns:p14="http://schemas.microsoft.com/office/powerpoint/2010/main" val="20229682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Transformers</a:t>
            </a:r>
          </a:p>
        </p:txBody>
      </p:sp>
      <p:sp>
        <p:nvSpPr>
          <p:cNvPr id="3" name="Content Placeholder 2"/>
          <p:cNvSpPr>
            <a:spLocks noGrp="1"/>
          </p:cNvSpPr>
          <p:nvPr>
            <p:ph idx="1"/>
          </p:nvPr>
        </p:nvSpPr>
        <p:spPr/>
        <p:txBody>
          <a:bodyPr/>
          <a:lstStyle/>
          <a:p>
            <a:r>
              <a:rPr lang="en-US" dirty="0">
                <a:solidFill>
                  <a:schemeClr val="bg1">
                    <a:lumMod val="85000"/>
                  </a:schemeClr>
                </a:solidFill>
              </a:rPr>
              <a:t>Similar to LSTMs but consists of 2 parts, an encoder and a decoder.</a:t>
            </a:r>
            <a:br>
              <a:rPr lang="en-US" dirty="0">
                <a:solidFill>
                  <a:schemeClr val="bg1">
                    <a:lumMod val="85000"/>
                  </a:schemeClr>
                </a:solidFill>
              </a:rPr>
            </a:br>
            <a:r>
              <a:rPr lang="en-US" dirty="0">
                <a:solidFill>
                  <a:schemeClr val="bg1">
                    <a:lumMod val="85000"/>
                  </a:schemeClr>
                </a:solidFill>
              </a:rPr>
              <a:t>Bring up style transfer example here.</a:t>
            </a:r>
            <a:br>
              <a:rPr lang="en-US" dirty="0"/>
            </a:br>
            <a:endParaRPr lang="en-US" dirty="0"/>
          </a:p>
        </p:txBody>
      </p:sp>
    </p:spTree>
    <p:extLst>
      <p:ext uri="{BB962C8B-B14F-4D97-AF65-F5344CB8AC3E}">
        <p14:creationId xmlns:p14="http://schemas.microsoft.com/office/powerpoint/2010/main" val="34000184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p:cNvSpPr txBox="1">
            <a:spLocks/>
          </p:cNvSpPr>
          <p:nvPr/>
        </p:nvSpPr>
        <p:spPr>
          <a:xfrm rot="900000">
            <a:off x="838200" y="1195636"/>
            <a:ext cx="10913988" cy="5179633"/>
          </a:xfrm>
        </p:spPr>
        <p:txBody>
          <a:bodyPr anchor="t">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endParaRPr lang="en-US" sz="2400">
              <a:latin typeface="ITC Franklin Gothic Std Book" panose="020B0504030503020204" pitchFamily="34" charset="0"/>
            </a:endParaRPr>
          </a:p>
        </p:txBody>
      </p:sp>
      <p:pic>
        <p:nvPicPr>
          <p:cNvPr id="2" name="Picture 2" descr="How to Write for BERT — Google's New Update Information">
            <a:extLst>
              <a:ext uri="{FF2B5EF4-FFF2-40B4-BE49-F238E27FC236}">
                <a16:creationId xmlns:a16="http://schemas.microsoft.com/office/drawing/2014/main" id="{6D8C7579-3D8A-496E-BCDB-A24C605B8F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914" y="1641001"/>
            <a:ext cx="8392559" cy="29505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E939535-E86D-4E3B-BE0B-622ABEFE5AF2}"/>
              </a:ext>
            </a:extLst>
          </p:cNvPr>
          <p:cNvSpPr txBox="1"/>
          <p:nvPr/>
        </p:nvSpPr>
        <p:spPr>
          <a:xfrm>
            <a:off x="1041400" y="4740127"/>
            <a:ext cx="10668000" cy="1323439"/>
          </a:xfrm>
          <a:prstGeom prst="rect">
            <a:avLst/>
          </a:prstGeom>
          <a:noFill/>
        </p:spPr>
        <p:txBody>
          <a:bodyPr wrap="square">
            <a:spAutoFit/>
          </a:bodyPr>
          <a:lstStyle/>
          <a:p>
            <a:pPr algn="ctr"/>
            <a:r>
              <a:rPr lang="en-US" sz="4000" dirty="0">
                <a:solidFill>
                  <a:srgbClr val="FFC000"/>
                </a:solidFill>
                <a:latin typeface="ITC Franklin Gothic Std Book" panose="020B0504030503020204"/>
              </a:rPr>
              <a:t>A pre-trained unsupervised Natural Language Processing model developed by Google in 2018 </a:t>
            </a:r>
          </a:p>
        </p:txBody>
      </p:sp>
      <p:sp>
        <p:nvSpPr>
          <p:cNvPr id="11" name="TextBox 10">
            <a:extLst>
              <a:ext uri="{FF2B5EF4-FFF2-40B4-BE49-F238E27FC236}">
                <a16:creationId xmlns:a16="http://schemas.microsoft.com/office/drawing/2014/main" id="{D26E2012-33F2-4810-AEE7-E17B44A9211A}"/>
              </a:ext>
            </a:extLst>
          </p:cNvPr>
          <p:cNvSpPr txBox="1"/>
          <p:nvPr/>
        </p:nvSpPr>
        <p:spPr>
          <a:xfrm>
            <a:off x="2982190" y="359633"/>
            <a:ext cx="6097384" cy="769441"/>
          </a:xfrm>
          <a:prstGeom prst="rect">
            <a:avLst/>
          </a:prstGeom>
          <a:noFill/>
        </p:spPr>
        <p:txBody>
          <a:bodyPr wrap="square">
            <a:spAutoFit/>
          </a:bodyPr>
          <a:lstStyle/>
          <a:p>
            <a:pPr algn="ctr"/>
            <a:r>
              <a:rPr lang="en-US" sz="4400" b="1" dirty="0">
                <a:solidFill>
                  <a:srgbClr val="FFC000"/>
                </a:solidFill>
                <a:latin typeface="ITC Franklin Gothic Std Book" panose="020B0504030503020204" pitchFamily="34" charset="0"/>
              </a:rPr>
              <a:t>BERT</a:t>
            </a:r>
          </a:p>
        </p:txBody>
      </p:sp>
    </p:spTree>
    <p:extLst>
      <p:ext uri="{BB962C8B-B14F-4D97-AF65-F5344CB8AC3E}">
        <p14:creationId xmlns:p14="http://schemas.microsoft.com/office/powerpoint/2010/main" val="36446624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p:cNvSpPr txBox="1">
            <a:spLocks/>
          </p:cNvSpPr>
          <p:nvPr/>
        </p:nvSpPr>
        <p:spPr>
          <a:xfrm rot="900000">
            <a:off x="838200" y="1195636"/>
            <a:ext cx="10913988" cy="5179633"/>
          </a:xfrm>
        </p:spPr>
        <p:txBody>
          <a:bodyPr anchor="t">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endParaRPr lang="en-US" sz="2400">
              <a:latin typeface="ITC Franklin Gothic Std Book" panose="020B0504030503020204" pitchFamily="34" charset="0"/>
            </a:endParaRPr>
          </a:p>
        </p:txBody>
      </p:sp>
      <p:sp>
        <p:nvSpPr>
          <p:cNvPr id="9" name="TextBox 8">
            <a:extLst>
              <a:ext uri="{FF2B5EF4-FFF2-40B4-BE49-F238E27FC236}">
                <a16:creationId xmlns:a16="http://schemas.microsoft.com/office/drawing/2014/main" id="{C0C3E4FC-C837-446A-987A-EC8AEA7929DC}"/>
              </a:ext>
            </a:extLst>
          </p:cNvPr>
          <p:cNvSpPr txBox="1"/>
          <p:nvPr/>
        </p:nvSpPr>
        <p:spPr>
          <a:xfrm>
            <a:off x="1656347" y="308582"/>
            <a:ext cx="8879305" cy="187743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accent6">
                    <a:lumMod val="60000"/>
                    <a:lumOff val="40000"/>
                  </a:schemeClr>
                </a:solidFill>
                <a:effectLst/>
                <a:uLnTx/>
                <a:uFillTx/>
                <a:latin typeface="ITC Franklin Gothic Std Book" panose="020B0504030503020204" pitchFamily="34" charset="0"/>
                <a:ea typeface="+mn-ea"/>
                <a:cs typeface="+mn-cs"/>
              </a:rPr>
              <a:t>BERT Benefit</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3600" i="1" dirty="0">
                <a:solidFill>
                  <a:schemeClr val="accent6">
                    <a:lumMod val="60000"/>
                    <a:lumOff val="40000"/>
                  </a:schemeClr>
                </a:solidFill>
                <a:latin typeface="ITC Franklin Gothic Std Book" panose="020B0504030503020204" pitchFamily="34" charset="0"/>
              </a:rPr>
              <a:t>Pre-trained models solve challenge of lack of enough training data</a:t>
            </a:r>
            <a:endParaRPr kumimoji="0" lang="en-US" sz="3600" i="1" u="none" strike="noStrike" kern="1200" cap="none" spc="0" normalizeH="0" baseline="0" noProof="0" dirty="0">
              <a:ln>
                <a:noFill/>
              </a:ln>
              <a:solidFill>
                <a:schemeClr val="accent6">
                  <a:lumMod val="60000"/>
                  <a:lumOff val="40000"/>
                </a:schemeClr>
              </a:solidFill>
              <a:effectLst/>
              <a:uLnTx/>
              <a:uFillTx/>
              <a:latin typeface="ITC Franklin Gothic Std Book" panose="020B0504030503020204" pitchFamily="34" charset="0"/>
              <a:ea typeface="+mn-ea"/>
              <a:cs typeface="+mn-cs"/>
            </a:endParaRPr>
          </a:p>
        </p:txBody>
      </p:sp>
      <p:sp>
        <p:nvSpPr>
          <p:cNvPr id="2" name="Rectangle 1">
            <a:extLst>
              <a:ext uri="{FF2B5EF4-FFF2-40B4-BE49-F238E27FC236}">
                <a16:creationId xmlns:a16="http://schemas.microsoft.com/office/drawing/2014/main" id="{D829D441-C70D-7CF5-7895-C7F96AC70DAB}"/>
              </a:ext>
            </a:extLst>
          </p:cNvPr>
          <p:cNvSpPr/>
          <p:nvPr/>
        </p:nvSpPr>
        <p:spPr>
          <a:xfrm>
            <a:off x="970059" y="2313830"/>
            <a:ext cx="10933044" cy="399168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8C2CFCF-125A-4AC5-AF53-1368DC32CB1D}"/>
              </a:ext>
            </a:extLst>
          </p:cNvPr>
          <p:cNvSpPr txBox="1"/>
          <p:nvPr/>
        </p:nvSpPr>
        <p:spPr>
          <a:xfrm>
            <a:off x="-392307" y="4928141"/>
            <a:ext cx="6779028" cy="369332"/>
          </a:xfrm>
          <a:prstGeom prst="rect">
            <a:avLst/>
          </a:prstGeom>
          <a:noFill/>
        </p:spPr>
        <p:txBody>
          <a:bodyPr wrap="square">
            <a:spAutoFit/>
          </a:bodyPr>
          <a:lstStyle/>
          <a:p>
            <a:pPr algn="ctr"/>
            <a:endParaRPr lang="en-US" sz="1800"/>
          </a:p>
        </p:txBody>
      </p:sp>
      <p:pic>
        <p:nvPicPr>
          <p:cNvPr id="7170" name="Picture 2" descr="Wikipedia – Logos, brands and logotypes">
            <a:extLst>
              <a:ext uri="{FF2B5EF4-FFF2-40B4-BE49-F238E27FC236}">
                <a16:creationId xmlns:a16="http://schemas.microsoft.com/office/drawing/2014/main" id="{46974B1A-CDD9-49FC-AB5C-332727E543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1093" y="3189343"/>
            <a:ext cx="2066925" cy="221932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Book, open, open book icon">
            <a:extLst>
              <a:ext uri="{FF2B5EF4-FFF2-40B4-BE49-F238E27FC236}">
                <a16:creationId xmlns:a16="http://schemas.microsoft.com/office/drawing/2014/main" id="{36F39359-EBFC-433B-BF70-91D289D1CC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9577" y="3067673"/>
            <a:ext cx="1804870" cy="180487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2B68E6A-E9DA-44C8-BFE3-1EFAA6C2CC0C}"/>
              </a:ext>
            </a:extLst>
          </p:cNvPr>
          <p:cNvSpPr txBox="1"/>
          <p:nvPr/>
        </p:nvSpPr>
        <p:spPr>
          <a:xfrm>
            <a:off x="8519709" y="3282158"/>
            <a:ext cx="3520172" cy="209288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600" dirty="0">
                <a:solidFill>
                  <a:srgbClr val="00306C"/>
                </a:solidFill>
                <a:latin typeface="ITC Franklin Gothic Std Book" panose="020B0504030503020204" pitchFamily="34" charset="0"/>
              </a:rPr>
              <a:t>Can use pre-trained models to fine tune on smaller-task specific datasets and improves accuracy drastically</a:t>
            </a:r>
            <a:endParaRPr kumimoji="0" lang="en-US" sz="2600" i="0" u="none" strike="noStrike" kern="1200" cap="none" spc="0" normalizeH="0" baseline="0" noProof="0" dirty="0">
              <a:ln>
                <a:noFill/>
              </a:ln>
              <a:solidFill>
                <a:srgbClr val="00306C"/>
              </a:solidFill>
              <a:effectLst/>
              <a:uLnTx/>
              <a:uFillTx/>
              <a:latin typeface="ITC Franklin Gothic Std Book" panose="020B0504030503020204" pitchFamily="34" charset="0"/>
              <a:ea typeface="+mn-ea"/>
              <a:cs typeface="+mn-cs"/>
            </a:endParaRPr>
          </a:p>
        </p:txBody>
      </p:sp>
      <p:sp>
        <p:nvSpPr>
          <p:cNvPr id="13" name="TextBox 12">
            <a:extLst>
              <a:ext uri="{FF2B5EF4-FFF2-40B4-BE49-F238E27FC236}">
                <a16:creationId xmlns:a16="http://schemas.microsoft.com/office/drawing/2014/main" id="{87BD4A71-9DEA-4C6A-AA8C-3C3344D1C0D1}"/>
              </a:ext>
            </a:extLst>
          </p:cNvPr>
          <p:cNvSpPr txBox="1"/>
          <p:nvPr/>
        </p:nvSpPr>
        <p:spPr>
          <a:xfrm>
            <a:off x="57921" y="5382185"/>
            <a:ext cx="4284291" cy="92333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306C"/>
                </a:solidFill>
                <a:effectLst/>
                <a:uLnTx/>
                <a:uFillTx/>
                <a:latin typeface="ITC Franklin Gothic Std Book" panose="020B0504030503020204" pitchFamily="34" charset="0"/>
                <a:ea typeface="+mn-ea"/>
                <a:cs typeface="+mn-cs"/>
                <a:hlinkClick r:id="rId5"/>
              </a:rPr>
              <a:t>Book Corpus:</a:t>
            </a:r>
            <a:endParaRPr kumimoji="0" lang="en-US" sz="1800" b="1" i="0" u="none" strike="noStrike" kern="1200" cap="none" spc="0" normalizeH="0" baseline="0" noProof="0">
              <a:ln>
                <a:noFill/>
              </a:ln>
              <a:solidFill>
                <a:srgbClr val="00306C"/>
              </a:solidFill>
              <a:effectLst/>
              <a:uLnTx/>
              <a:uFillTx/>
              <a:latin typeface="ITC Franklin Gothic Std Book" panose="020B050403050302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b="1">
                <a:solidFill>
                  <a:srgbClr val="00306C"/>
                </a:solidFill>
                <a:latin typeface="ITC Franklin Gothic Std Book" panose="020B0504030503020204" pitchFamily="34" charset="0"/>
              </a:rPr>
              <a:t>2,500 million words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306C"/>
              </a:solidFill>
              <a:effectLst/>
              <a:uLnTx/>
              <a:uFillTx/>
              <a:latin typeface="ITC Franklin Gothic Std Book" panose="020B0504030503020204" pitchFamily="34" charset="0"/>
              <a:ea typeface="+mn-ea"/>
              <a:cs typeface="+mn-cs"/>
            </a:endParaRPr>
          </a:p>
        </p:txBody>
      </p:sp>
      <p:sp>
        <p:nvSpPr>
          <p:cNvPr id="15" name="TextBox 14">
            <a:extLst>
              <a:ext uri="{FF2B5EF4-FFF2-40B4-BE49-F238E27FC236}">
                <a16:creationId xmlns:a16="http://schemas.microsoft.com/office/drawing/2014/main" id="{7C8F430F-AFAE-4D30-834B-99446BE5203E}"/>
              </a:ext>
            </a:extLst>
          </p:cNvPr>
          <p:cNvSpPr txBox="1"/>
          <p:nvPr/>
        </p:nvSpPr>
        <p:spPr>
          <a:xfrm>
            <a:off x="2706486" y="5519864"/>
            <a:ext cx="6779028" cy="64633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1">
                <a:solidFill>
                  <a:srgbClr val="00306C"/>
                </a:solidFill>
                <a:latin typeface="ITC Franklin Gothic Std Book" panose="020B0504030503020204" pitchFamily="34" charset="0"/>
              </a:rPr>
              <a:t>Wikipedia:</a:t>
            </a:r>
            <a:endParaRPr kumimoji="0" lang="en-US" sz="1800" b="1" i="0" u="none" strike="noStrike" kern="1200" cap="none" spc="0" normalizeH="0" baseline="0" noProof="0">
              <a:ln>
                <a:noFill/>
              </a:ln>
              <a:solidFill>
                <a:srgbClr val="00306C"/>
              </a:solidFill>
              <a:effectLst/>
              <a:uLnTx/>
              <a:uFillTx/>
              <a:latin typeface="ITC Franklin Gothic Std Book" panose="020B050403050302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306C"/>
                </a:solidFill>
                <a:effectLst/>
                <a:uLnTx/>
                <a:uFillTx/>
                <a:latin typeface="ITC Franklin Gothic Std Book" panose="020B0504030503020204" pitchFamily="34" charset="0"/>
                <a:ea typeface="+mn-ea"/>
                <a:cs typeface="+mn-cs"/>
              </a:rPr>
              <a:t>800 mi</a:t>
            </a:r>
            <a:r>
              <a:rPr lang="en-US" b="1" err="1">
                <a:solidFill>
                  <a:srgbClr val="00306C"/>
                </a:solidFill>
                <a:latin typeface="ITC Franklin Gothic Std Book" panose="020B0504030503020204" pitchFamily="34" charset="0"/>
              </a:rPr>
              <a:t>llion</a:t>
            </a:r>
            <a:r>
              <a:rPr lang="en-US" b="1">
                <a:solidFill>
                  <a:srgbClr val="00306C"/>
                </a:solidFill>
                <a:latin typeface="ITC Franklin Gothic Std Book" panose="020B0504030503020204" pitchFamily="34" charset="0"/>
              </a:rPr>
              <a:t> words</a:t>
            </a:r>
            <a:endParaRPr kumimoji="0" lang="en-US" sz="1800" b="1" i="0" u="none" strike="noStrike" kern="1200" cap="none" spc="0" normalizeH="0" baseline="0" noProof="0">
              <a:ln>
                <a:noFill/>
              </a:ln>
              <a:solidFill>
                <a:srgbClr val="00306C"/>
              </a:solidFill>
              <a:effectLst/>
              <a:uLnTx/>
              <a:uFillTx/>
              <a:latin typeface="ITC Franklin Gothic Std Book" panose="020B0504030503020204" pitchFamily="34" charset="0"/>
              <a:ea typeface="+mn-ea"/>
              <a:cs typeface="+mn-cs"/>
            </a:endParaRPr>
          </a:p>
        </p:txBody>
      </p:sp>
      <p:sp>
        <p:nvSpPr>
          <p:cNvPr id="12" name="Arrow: Up 11">
            <a:extLst>
              <a:ext uri="{FF2B5EF4-FFF2-40B4-BE49-F238E27FC236}">
                <a16:creationId xmlns:a16="http://schemas.microsoft.com/office/drawing/2014/main" id="{A2E87D48-984C-4AE1-B58D-1CAB5E7D4EBC}"/>
              </a:ext>
            </a:extLst>
          </p:cNvPr>
          <p:cNvSpPr/>
          <p:nvPr/>
        </p:nvSpPr>
        <p:spPr>
          <a:xfrm rot="5400000">
            <a:off x="7328583" y="3466069"/>
            <a:ext cx="1467852" cy="914400"/>
          </a:xfrm>
          <a:prstGeom prst="upArrow">
            <a:avLst/>
          </a:prstGeom>
          <a:solidFill>
            <a:srgbClr val="002E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ross 13">
            <a:extLst>
              <a:ext uri="{FF2B5EF4-FFF2-40B4-BE49-F238E27FC236}">
                <a16:creationId xmlns:a16="http://schemas.microsoft.com/office/drawing/2014/main" id="{36818174-1420-49C2-A174-FF2F1603DF00}"/>
              </a:ext>
            </a:extLst>
          </p:cNvPr>
          <p:cNvSpPr/>
          <p:nvPr/>
        </p:nvSpPr>
        <p:spPr>
          <a:xfrm>
            <a:off x="3661647" y="3564961"/>
            <a:ext cx="1137082" cy="987563"/>
          </a:xfrm>
          <a:prstGeom prst="plus">
            <a:avLst/>
          </a:prstGeom>
          <a:solidFill>
            <a:srgbClr val="0030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9AF8464-2731-4BD3-B747-6FAC52DAA779}"/>
              </a:ext>
            </a:extLst>
          </p:cNvPr>
          <p:cNvSpPr txBox="1"/>
          <p:nvPr/>
        </p:nvSpPr>
        <p:spPr>
          <a:xfrm>
            <a:off x="7605309" y="6403353"/>
            <a:ext cx="4802482" cy="307777"/>
          </a:xfrm>
          <a:prstGeom prst="rect">
            <a:avLst/>
          </a:prstGeom>
          <a:noFill/>
        </p:spPr>
        <p:txBody>
          <a:bodyPr wrap="square">
            <a:spAutoFit/>
          </a:bodyPr>
          <a:lstStyle/>
          <a:p>
            <a:r>
              <a:rPr lang="en-US" sz="1400" dirty="0">
                <a:hlinkClick r:id="rId6"/>
              </a:rPr>
              <a:t>BERT Explained: A Complete Guide with Theory and Tutorials</a:t>
            </a:r>
            <a:endParaRPr lang="en-US" sz="1400" dirty="0"/>
          </a:p>
        </p:txBody>
      </p:sp>
    </p:spTree>
    <p:extLst>
      <p:ext uri="{BB962C8B-B14F-4D97-AF65-F5344CB8AC3E}">
        <p14:creationId xmlns:p14="http://schemas.microsoft.com/office/powerpoint/2010/main" val="13158727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p:cNvSpPr txBox="1">
            <a:spLocks/>
          </p:cNvSpPr>
          <p:nvPr/>
        </p:nvSpPr>
        <p:spPr>
          <a:xfrm rot="900000">
            <a:off x="838200" y="1195636"/>
            <a:ext cx="10913988" cy="5179633"/>
          </a:xfrm>
        </p:spPr>
        <p:txBody>
          <a:bodyPr anchor="t">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endParaRPr lang="en-US" sz="2400">
              <a:latin typeface="ITC Franklin Gothic Std Book" panose="020B0504030503020204" pitchFamily="34" charset="0"/>
            </a:endParaRPr>
          </a:p>
        </p:txBody>
      </p:sp>
      <p:pic>
        <p:nvPicPr>
          <p:cNvPr id="3074" name="Picture 2" descr="Image for post">
            <a:extLst>
              <a:ext uri="{FF2B5EF4-FFF2-40B4-BE49-F238E27FC236}">
                <a16:creationId xmlns:a16="http://schemas.microsoft.com/office/drawing/2014/main" id="{92D5FBD4-91CB-4A4C-AE29-4A2C797A5B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670" y="1421121"/>
            <a:ext cx="10944707" cy="344003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4031D15-B8C2-42D8-AC2E-E8488CD9FE5F}"/>
              </a:ext>
            </a:extLst>
          </p:cNvPr>
          <p:cNvSpPr txBox="1"/>
          <p:nvPr/>
        </p:nvSpPr>
        <p:spPr>
          <a:xfrm>
            <a:off x="2122714" y="261594"/>
            <a:ext cx="8647698" cy="76944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FC000"/>
                </a:solidFill>
                <a:effectLst/>
                <a:uLnTx/>
                <a:uFillTx/>
                <a:latin typeface="ITC Franklin Gothic Std Book" panose="020B0504030503020204" pitchFamily="34" charset="0"/>
                <a:ea typeface="+mn-ea"/>
                <a:cs typeface="+mn-cs"/>
              </a:rPr>
              <a:t>Input Schema BERT needs:</a:t>
            </a:r>
          </a:p>
        </p:txBody>
      </p:sp>
      <p:sp>
        <p:nvSpPr>
          <p:cNvPr id="19" name="TextBox 18">
            <a:extLst>
              <a:ext uri="{FF2B5EF4-FFF2-40B4-BE49-F238E27FC236}">
                <a16:creationId xmlns:a16="http://schemas.microsoft.com/office/drawing/2014/main" id="{C76B0940-18B5-4A35-BCAE-3D42DCEFDE9F}"/>
              </a:ext>
            </a:extLst>
          </p:cNvPr>
          <p:cNvSpPr txBox="1"/>
          <p:nvPr/>
        </p:nvSpPr>
        <p:spPr>
          <a:xfrm>
            <a:off x="533897" y="5205808"/>
            <a:ext cx="11304255" cy="1477328"/>
          </a:xfrm>
          <a:prstGeom prst="rect">
            <a:avLst/>
          </a:prstGeom>
          <a:noFill/>
        </p:spPr>
        <p:txBody>
          <a:bodyPr wrap="square" rtlCol="0">
            <a:spAutoFit/>
          </a:bodyPr>
          <a:lstStyle/>
          <a:p>
            <a:r>
              <a:rPr lang="en-US" b="1" dirty="0">
                <a:solidFill>
                  <a:schemeClr val="bg1"/>
                </a:solidFill>
              </a:rPr>
              <a:t>Token Embeddings: </a:t>
            </a:r>
            <a:r>
              <a:rPr lang="en-US" b="0" i="0" dirty="0">
                <a:solidFill>
                  <a:schemeClr val="bg1"/>
                </a:solidFill>
                <a:effectLst/>
                <a:latin typeface="proxima-nova-1"/>
              </a:rPr>
              <a:t>A [CLS] token is added to the input word tokens at the beginning of the first sentence and a [SEP] token is inserted at the end of each sentence.</a:t>
            </a:r>
          </a:p>
          <a:p>
            <a:r>
              <a:rPr lang="en-US" b="1" dirty="0">
                <a:solidFill>
                  <a:schemeClr val="bg1"/>
                </a:solidFill>
                <a:latin typeface="proxima-nova-1"/>
              </a:rPr>
              <a:t>Sentence Embeddings: </a:t>
            </a:r>
            <a:r>
              <a:rPr lang="en-US" dirty="0">
                <a:solidFill>
                  <a:schemeClr val="bg1"/>
                </a:solidFill>
                <a:latin typeface="proxima-nova-1"/>
              </a:rPr>
              <a:t>A marker indicating Sentence B is added to each token. This allows the encoder to distinguish between sentences</a:t>
            </a:r>
          </a:p>
          <a:p>
            <a:r>
              <a:rPr lang="en-US" b="1" dirty="0">
                <a:solidFill>
                  <a:schemeClr val="bg1"/>
                </a:solidFill>
                <a:latin typeface="proxima-nova-1"/>
              </a:rPr>
              <a:t>Positional Embeddings: </a:t>
            </a:r>
            <a:r>
              <a:rPr lang="en-US" dirty="0">
                <a:solidFill>
                  <a:schemeClr val="bg1"/>
                </a:solidFill>
                <a:latin typeface="proxima-nova-1"/>
              </a:rPr>
              <a:t>A position embedding is added to each token to indicate its position in the sentence</a:t>
            </a:r>
            <a:endParaRPr lang="en-US" dirty="0">
              <a:solidFill>
                <a:schemeClr val="bg1"/>
              </a:solidFill>
            </a:endParaRPr>
          </a:p>
        </p:txBody>
      </p:sp>
      <p:sp>
        <p:nvSpPr>
          <p:cNvPr id="7" name="TextBox 6">
            <a:extLst>
              <a:ext uri="{FF2B5EF4-FFF2-40B4-BE49-F238E27FC236}">
                <a16:creationId xmlns:a16="http://schemas.microsoft.com/office/drawing/2014/main" id="{37A7A7DC-F073-4290-AF39-A06203E86F99}"/>
              </a:ext>
            </a:extLst>
          </p:cNvPr>
          <p:cNvSpPr txBox="1"/>
          <p:nvPr/>
        </p:nvSpPr>
        <p:spPr>
          <a:xfrm>
            <a:off x="8611763" y="4815285"/>
            <a:ext cx="6093228" cy="369332"/>
          </a:xfrm>
          <a:prstGeom prst="rect">
            <a:avLst/>
          </a:prstGeom>
          <a:noFill/>
        </p:spPr>
        <p:txBody>
          <a:bodyPr wrap="square">
            <a:spAutoFit/>
          </a:bodyPr>
          <a:lstStyle/>
          <a:p>
            <a:pPr marL="466725" lvl="2">
              <a:buClr>
                <a:schemeClr val="dk2"/>
              </a:buClr>
              <a:buSzPts val="2400"/>
            </a:pPr>
            <a:r>
              <a:rPr lang="en-US" i="1" dirty="0">
                <a:solidFill>
                  <a:srgbClr val="01316C"/>
                </a:solidFill>
              </a:rPr>
              <a:t>(</a:t>
            </a:r>
            <a:r>
              <a:rPr lang="en-US" sz="1800" i="1" dirty="0">
                <a:solidFill>
                  <a:srgbClr val="01316C"/>
                </a:solidFill>
              </a:rPr>
              <a:t>Devlin and others, 2019)</a:t>
            </a:r>
          </a:p>
        </p:txBody>
      </p:sp>
    </p:spTree>
    <p:extLst>
      <p:ext uri="{BB962C8B-B14F-4D97-AF65-F5344CB8AC3E}">
        <p14:creationId xmlns:p14="http://schemas.microsoft.com/office/powerpoint/2010/main" val="9535040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p:cNvSpPr txBox="1">
            <a:spLocks/>
          </p:cNvSpPr>
          <p:nvPr/>
        </p:nvSpPr>
        <p:spPr>
          <a:xfrm rot="900000">
            <a:off x="838200" y="1195636"/>
            <a:ext cx="10913988" cy="5179633"/>
          </a:xfrm>
        </p:spPr>
        <p:txBody>
          <a:bodyPr anchor="t">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endParaRPr lang="en-US" sz="2400">
              <a:latin typeface="ITC Franklin Gothic Std Book" panose="020B0504030503020204" pitchFamily="34" charset="0"/>
            </a:endParaRPr>
          </a:p>
        </p:txBody>
      </p:sp>
      <p:sp>
        <p:nvSpPr>
          <p:cNvPr id="9" name="TextBox 8">
            <a:extLst>
              <a:ext uri="{FF2B5EF4-FFF2-40B4-BE49-F238E27FC236}">
                <a16:creationId xmlns:a16="http://schemas.microsoft.com/office/drawing/2014/main" id="{C0C3E4FC-C837-446A-987A-EC8AEA7929DC}"/>
              </a:ext>
            </a:extLst>
          </p:cNvPr>
          <p:cNvSpPr txBox="1"/>
          <p:nvPr/>
        </p:nvSpPr>
        <p:spPr>
          <a:xfrm>
            <a:off x="2007668" y="294790"/>
            <a:ext cx="8176661" cy="187743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00306C"/>
                </a:solidFill>
                <a:effectLst/>
                <a:uLnTx/>
                <a:uFillTx/>
                <a:latin typeface="ITC Franklin Gothic Std Book" panose="020B0504030503020204" pitchFamily="34" charset="0"/>
                <a:ea typeface="+mn-ea"/>
                <a:cs typeface="+mn-cs"/>
              </a:rPr>
              <a:t>BERT Benefit</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3600" i="1" dirty="0">
                <a:solidFill>
                  <a:srgbClr val="00306C"/>
                </a:solidFill>
                <a:latin typeface="ITC Franklin Gothic Std Book" panose="020B0504030503020204" pitchFamily="34" charset="0"/>
              </a:rPr>
              <a:t>Bidirectional Context at the same time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i="1" u="none" strike="noStrike" kern="1200" cap="none" spc="0" normalizeH="0" baseline="0" noProof="0" dirty="0">
                <a:ln>
                  <a:noFill/>
                </a:ln>
                <a:solidFill>
                  <a:srgbClr val="00306C"/>
                </a:solidFill>
                <a:effectLst/>
                <a:uLnTx/>
                <a:uFillTx/>
                <a:latin typeface="ITC Franklin Gothic Std Book" panose="020B0504030503020204" pitchFamily="34" charset="0"/>
                <a:ea typeface="+mn-ea"/>
                <a:cs typeface="+mn-cs"/>
              </a:rPr>
              <a:t>-</a:t>
            </a:r>
            <a:r>
              <a:rPr kumimoji="0" lang="en-US" sz="3600" i="1" u="none" strike="noStrike" kern="1200" cap="none" spc="0" normalizeH="0" baseline="0" noProof="0" dirty="0" err="1">
                <a:ln>
                  <a:noFill/>
                </a:ln>
                <a:solidFill>
                  <a:srgbClr val="00306C"/>
                </a:solidFill>
                <a:effectLst/>
                <a:uLnTx/>
                <a:uFillTx/>
                <a:latin typeface="ITC Franklin Gothic Std Book" panose="020B0504030503020204" pitchFamily="34" charset="0"/>
                <a:ea typeface="+mn-ea"/>
                <a:cs typeface="+mn-cs"/>
              </a:rPr>
              <a:t>sen</a:t>
            </a:r>
            <a:r>
              <a:rPr kumimoji="0" lang="en-US" sz="3600" i="1" u="none" strike="noStrike" kern="1200" cap="none" spc="0" normalizeH="0" baseline="0" noProof="0" dirty="0" err="1">
                <a:ln>
                  <a:noFill/>
                </a:ln>
                <a:solidFill>
                  <a:srgbClr val="01316C"/>
                </a:solidFill>
                <a:effectLst/>
                <a:uLnTx/>
                <a:uFillTx/>
                <a:latin typeface="ITC Franklin Gothic Std Book" panose="020B0504030503020204" pitchFamily="34" charset="0"/>
                <a:ea typeface="+mn-ea"/>
                <a:cs typeface="+mn-cs"/>
              </a:rPr>
              <a:t>senten</a:t>
            </a:r>
            <a:endParaRPr kumimoji="0" lang="en-US" sz="3600" i="1" u="none" strike="noStrike" kern="1200" cap="none" spc="0" normalizeH="0" baseline="0" noProof="0" dirty="0">
              <a:ln>
                <a:noFill/>
              </a:ln>
              <a:solidFill>
                <a:srgbClr val="00306C"/>
              </a:solidFill>
              <a:effectLst/>
              <a:uLnTx/>
              <a:uFillTx/>
              <a:latin typeface="ITC Franklin Gothic Std Book" panose="020B0504030503020204" pitchFamily="34" charset="0"/>
              <a:ea typeface="+mn-ea"/>
              <a:cs typeface="+mn-cs"/>
            </a:endParaRPr>
          </a:p>
        </p:txBody>
      </p:sp>
      <p:pic>
        <p:nvPicPr>
          <p:cNvPr id="4" name="Picture 3">
            <a:extLst>
              <a:ext uri="{FF2B5EF4-FFF2-40B4-BE49-F238E27FC236}">
                <a16:creationId xmlns:a16="http://schemas.microsoft.com/office/drawing/2014/main" id="{DC8759A8-0DAA-479A-B8FA-B0FED0E9CB5E}"/>
              </a:ext>
            </a:extLst>
          </p:cNvPr>
          <p:cNvPicPr>
            <a:picLocks noChangeAspect="1"/>
          </p:cNvPicPr>
          <p:nvPr/>
        </p:nvPicPr>
        <p:blipFill>
          <a:blip r:embed="rId3"/>
          <a:stretch>
            <a:fillRect/>
          </a:stretch>
        </p:blipFill>
        <p:spPr>
          <a:xfrm>
            <a:off x="1070611" y="1676386"/>
            <a:ext cx="10605155" cy="4166783"/>
          </a:xfrm>
          <a:prstGeom prst="rect">
            <a:avLst/>
          </a:prstGeom>
        </p:spPr>
      </p:pic>
      <p:sp>
        <p:nvSpPr>
          <p:cNvPr id="2" name="TextBox 1">
            <a:extLst>
              <a:ext uri="{FF2B5EF4-FFF2-40B4-BE49-F238E27FC236}">
                <a16:creationId xmlns:a16="http://schemas.microsoft.com/office/drawing/2014/main" id="{D1B5FE24-46B6-49FF-AAEE-145B3CFB3D51}"/>
              </a:ext>
            </a:extLst>
          </p:cNvPr>
          <p:cNvSpPr txBox="1"/>
          <p:nvPr/>
        </p:nvSpPr>
        <p:spPr>
          <a:xfrm>
            <a:off x="1745672" y="6101545"/>
            <a:ext cx="9626344" cy="461665"/>
          </a:xfrm>
          <a:prstGeom prst="rect">
            <a:avLst/>
          </a:prstGeom>
          <a:noFill/>
        </p:spPr>
        <p:txBody>
          <a:bodyPr wrap="square" rtlCol="0">
            <a:spAutoFit/>
          </a:bodyPr>
          <a:lstStyle/>
          <a:p>
            <a:pPr algn="l"/>
            <a:r>
              <a:rPr lang="en-US" sz="2400" dirty="0">
                <a:solidFill>
                  <a:srgbClr val="01316C"/>
                </a:solidFill>
                <a:latin typeface="ITC Franklin Gothic Std Book" panose="020B0504030503020204" pitchFamily="34" charset="0"/>
              </a:rPr>
              <a:t>We went to the river bank. </a:t>
            </a:r>
            <a:r>
              <a:rPr lang="en-US" sz="2400" b="1" dirty="0">
                <a:solidFill>
                  <a:srgbClr val="01316C"/>
                </a:solidFill>
                <a:latin typeface="ITC Franklin Gothic Std Book" panose="020B0504030503020204" pitchFamily="34" charset="0"/>
              </a:rPr>
              <a:t>vs</a:t>
            </a:r>
            <a:r>
              <a:rPr lang="en-US" sz="2400" dirty="0">
                <a:solidFill>
                  <a:srgbClr val="01316C"/>
                </a:solidFill>
                <a:latin typeface="ITC Franklin Gothic Std Book" panose="020B0504030503020204" pitchFamily="34" charset="0"/>
              </a:rPr>
              <a:t> I need to go to the bank to make a deposit.</a:t>
            </a:r>
          </a:p>
        </p:txBody>
      </p:sp>
    </p:spTree>
    <p:extLst>
      <p:ext uri="{BB962C8B-B14F-4D97-AF65-F5344CB8AC3E}">
        <p14:creationId xmlns:p14="http://schemas.microsoft.com/office/powerpoint/2010/main" val="38351141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p:cNvSpPr txBox="1">
            <a:spLocks/>
          </p:cNvSpPr>
          <p:nvPr/>
        </p:nvSpPr>
        <p:spPr>
          <a:xfrm rot="900000">
            <a:off x="838200" y="1195636"/>
            <a:ext cx="10913988" cy="5179633"/>
          </a:xfrm>
        </p:spPr>
        <p:txBody>
          <a:bodyPr anchor="t">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endParaRPr lang="en-US" sz="2400">
              <a:solidFill>
                <a:schemeClr val="bg1"/>
              </a:solidFill>
              <a:latin typeface="ITC Franklin Gothic Std Book" panose="020B0504030503020204" pitchFamily="34" charset="0"/>
            </a:endParaRPr>
          </a:p>
        </p:txBody>
      </p:sp>
      <p:sp>
        <p:nvSpPr>
          <p:cNvPr id="2" name="TextBox 1">
            <a:extLst>
              <a:ext uri="{FF2B5EF4-FFF2-40B4-BE49-F238E27FC236}">
                <a16:creationId xmlns:a16="http://schemas.microsoft.com/office/drawing/2014/main" id="{727FED33-99D5-4919-B29B-590A57C12B0D}"/>
              </a:ext>
            </a:extLst>
          </p:cNvPr>
          <p:cNvSpPr txBox="1"/>
          <p:nvPr/>
        </p:nvSpPr>
        <p:spPr>
          <a:xfrm>
            <a:off x="2007669" y="471301"/>
            <a:ext cx="8176661" cy="1323439"/>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schemeClr val="bg1"/>
                </a:solidFill>
                <a:effectLst/>
                <a:uLnTx/>
                <a:uFillTx/>
                <a:latin typeface="ITC Franklin Gothic Std Book" panose="020B0504030503020204" pitchFamily="34" charset="0"/>
                <a:ea typeface="+mn-ea"/>
                <a:cs typeface="+mn-cs"/>
              </a:rPr>
              <a:t>BERT Benefit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i="1" u="none" strike="noStrike" kern="1200" cap="none" spc="0" normalizeH="0" baseline="0" noProof="0">
                <a:ln>
                  <a:noFill/>
                </a:ln>
                <a:solidFill>
                  <a:schemeClr val="bg1"/>
                </a:solidFill>
                <a:effectLst/>
                <a:uLnTx/>
                <a:uFillTx/>
                <a:latin typeface="ITC Franklin Gothic Std Book" panose="020B0504030503020204" pitchFamily="34" charset="0"/>
                <a:ea typeface="+mn-ea"/>
                <a:cs typeface="+mn-cs"/>
              </a:rPr>
              <a:t>Able to handle “uncommon words”</a:t>
            </a:r>
          </a:p>
        </p:txBody>
      </p:sp>
      <p:sp>
        <p:nvSpPr>
          <p:cNvPr id="6" name="TextBox 5">
            <a:extLst>
              <a:ext uri="{FF2B5EF4-FFF2-40B4-BE49-F238E27FC236}">
                <a16:creationId xmlns:a16="http://schemas.microsoft.com/office/drawing/2014/main" id="{8436157D-0F52-4EF4-98BA-BD1BF577780C}"/>
              </a:ext>
            </a:extLst>
          </p:cNvPr>
          <p:cNvSpPr txBox="1"/>
          <p:nvPr/>
        </p:nvSpPr>
        <p:spPr>
          <a:xfrm>
            <a:off x="394085" y="2348738"/>
            <a:ext cx="11574758" cy="1200329"/>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1" u="none" strike="noStrike" kern="1200" cap="none" spc="0" normalizeH="0" baseline="0" noProof="0" dirty="0">
                <a:ln>
                  <a:noFill/>
                </a:ln>
                <a:solidFill>
                  <a:schemeClr val="bg1"/>
                </a:solidFill>
                <a:effectLst/>
                <a:uLnTx/>
                <a:uFillTx/>
                <a:latin typeface="ITC Franklin Gothic Std Book" panose="020B0504030503020204" pitchFamily="34" charset="0"/>
                <a:ea typeface="+mn-ea"/>
                <a:cs typeface="+mn-cs"/>
              </a:rPr>
              <a:t>Sample text = </a:t>
            </a:r>
            <a:r>
              <a:rPr kumimoji="0" lang="en-US" sz="3600" i="1" u="none" strike="noStrike" kern="1200" cap="none" spc="0" normalizeH="0" baseline="0" noProof="0" dirty="0">
                <a:ln>
                  <a:noFill/>
                </a:ln>
                <a:solidFill>
                  <a:schemeClr val="bg1"/>
                </a:solidFill>
                <a:effectLst/>
                <a:uLnTx/>
                <a:uFillTx/>
                <a:latin typeface="ITC Franklin Gothic Std Book" panose="020B0504030503020204" pitchFamily="34" charset="0"/>
                <a:ea typeface="+mn-ea"/>
                <a:cs typeface="+mn-cs"/>
              </a:rPr>
              <a:t>“We are learning very </a:t>
            </a:r>
            <a:r>
              <a:rPr kumimoji="0" lang="en-US" sz="3600" i="1" u="none" strike="noStrike" kern="1200" cap="none" spc="0" normalizeH="0" baseline="0" noProof="0" dirty="0">
                <a:ln>
                  <a:noFill/>
                </a:ln>
                <a:solidFill>
                  <a:schemeClr val="bg1"/>
                </a:solidFill>
                <a:effectLst/>
                <a:highlight>
                  <a:srgbClr val="008080"/>
                </a:highlight>
                <a:uLnTx/>
                <a:uFillTx/>
                <a:latin typeface="ITC Franklin Gothic Std Book" panose="020B0504030503020204" pitchFamily="34" charset="0"/>
                <a:ea typeface="+mn-ea"/>
                <a:cs typeface="+mn-cs"/>
              </a:rPr>
              <a:t>Czernuszenko</a:t>
            </a:r>
            <a:r>
              <a:rPr kumimoji="0" lang="en-US" sz="3600" i="1" u="none" strike="noStrike" kern="1200" cap="none" spc="0" normalizeH="0" baseline="0" noProof="0" dirty="0">
                <a:ln>
                  <a:noFill/>
                </a:ln>
                <a:solidFill>
                  <a:schemeClr val="bg1"/>
                </a:solidFill>
                <a:effectLst/>
                <a:uLnTx/>
                <a:uFillTx/>
                <a:latin typeface="ITC Franklin Gothic Std Book" panose="020B0504030503020204" pitchFamily="34" charset="0"/>
                <a:ea typeface="+mn-ea"/>
                <a:cs typeface="+mn-cs"/>
              </a:rPr>
              <a:t> right now about embedding. Pay Attention”</a:t>
            </a:r>
          </a:p>
        </p:txBody>
      </p:sp>
      <p:sp>
        <p:nvSpPr>
          <p:cNvPr id="14" name="TextBox 13">
            <a:extLst>
              <a:ext uri="{FF2B5EF4-FFF2-40B4-BE49-F238E27FC236}">
                <a16:creationId xmlns:a16="http://schemas.microsoft.com/office/drawing/2014/main" id="{B83ED792-0FBA-48CF-BE05-2938429E3617}"/>
              </a:ext>
            </a:extLst>
          </p:cNvPr>
          <p:cNvSpPr txBox="1"/>
          <p:nvPr/>
        </p:nvSpPr>
        <p:spPr>
          <a:xfrm>
            <a:off x="1530238" y="5829829"/>
            <a:ext cx="8237314" cy="64633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1" u="none" strike="noStrike" kern="1200" cap="none" spc="0" normalizeH="0" baseline="0" noProof="0" dirty="0">
                <a:ln>
                  <a:noFill/>
                </a:ln>
                <a:solidFill>
                  <a:schemeClr val="bg1"/>
                </a:solidFill>
                <a:effectLst/>
                <a:uLnTx/>
                <a:uFillTx/>
                <a:latin typeface="ITC Franklin Gothic Std Book" panose="020B0504030503020204" pitchFamily="34" charset="0"/>
                <a:ea typeface="+mn-ea"/>
                <a:cs typeface="+mn-cs"/>
              </a:rPr>
              <a:t>Matches the roots of words </a:t>
            </a:r>
          </a:p>
        </p:txBody>
      </p:sp>
      <p:sp>
        <p:nvSpPr>
          <p:cNvPr id="18" name="TextBox 17">
            <a:extLst>
              <a:ext uri="{FF2B5EF4-FFF2-40B4-BE49-F238E27FC236}">
                <a16:creationId xmlns:a16="http://schemas.microsoft.com/office/drawing/2014/main" id="{8817BCA7-E410-4E65-9377-4F80891240C1}"/>
              </a:ext>
            </a:extLst>
          </p:cNvPr>
          <p:cNvSpPr txBox="1"/>
          <p:nvPr/>
        </p:nvSpPr>
        <p:spPr>
          <a:xfrm>
            <a:off x="544010" y="3869906"/>
            <a:ext cx="11424833" cy="1754326"/>
          </a:xfrm>
          <a:prstGeom prst="rect">
            <a:avLst/>
          </a:prstGeom>
          <a:noFill/>
        </p:spPr>
        <p:txBody>
          <a:bodyPr wrap="square">
            <a:spAutoFit/>
          </a:bodyPr>
          <a:lstStyle/>
          <a:p>
            <a:r>
              <a:rPr lang="en-US" sz="3600" b="1" i="1" dirty="0">
                <a:solidFill>
                  <a:schemeClr val="bg1"/>
                </a:solidFill>
                <a:latin typeface="ITC Franklin Gothic Std Book" panose="020B0504030503020204" pitchFamily="34" charset="0"/>
              </a:rPr>
              <a:t>Input =</a:t>
            </a:r>
            <a:r>
              <a:rPr kumimoji="0" lang="en-US" sz="3600" b="1" i="1" u="none" strike="noStrike" kern="1200" cap="none" spc="0" normalizeH="0" baseline="0" noProof="0" dirty="0">
                <a:ln>
                  <a:noFill/>
                </a:ln>
                <a:solidFill>
                  <a:schemeClr val="bg1"/>
                </a:solidFill>
                <a:effectLst/>
                <a:uLnTx/>
                <a:uFillTx/>
                <a:latin typeface="ITC Franklin Gothic Std Book" panose="020B0504030503020204" pitchFamily="34" charset="0"/>
                <a:ea typeface="+mn-ea"/>
                <a:cs typeface="+mn-cs"/>
              </a:rPr>
              <a:t> </a:t>
            </a:r>
            <a:r>
              <a:rPr lang="en-US" sz="3600" dirty="0">
                <a:solidFill>
                  <a:schemeClr val="bg1"/>
                </a:solidFill>
                <a:latin typeface="ITC Franklin Gothic Std Book" panose="020B0504030503020204"/>
              </a:rPr>
              <a:t>['[CLS]', 'we', 'are', 'learning', 'very', </a:t>
            </a:r>
            <a:r>
              <a:rPr lang="en-US" sz="3600" dirty="0">
                <a:solidFill>
                  <a:schemeClr val="bg1"/>
                </a:solidFill>
                <a:highlight>
                  <a:srgbClr val="008080"/>
                </a:highlight>
                <a:latin typeface="ITC Franklin Gothic Std Book" panose="020B0504030503020204"/>
              </a:rPr>
              <a:t>'c', '##</a:t>
            </a:r>
            <a:r>
              <a:rPr lang="en-US" sz="3600" dirty="0" err="1">
                <a:solidFill>
                  <a:schemeClr val="bg1"/>
                </a:solidFill>
                <a:highlight>
                  <a:srgbClr val="008080"/>
                </a:highlight>
                <a:latin typeface="ITC Franklin Gothic Std Book" panose="020B0504030503020204"/>
              </a:rPr>
              <a:t>zer</a:t>
            </a:r>
            <a:r>
              <a:rPr lang="en-US" sz="3600" dirty="0">
                <a:solidFill>
                  <a:schemeClr val="bg1"/>
                </a:solidFill>
                <a:highlight>
                  <a:srgbClr val="008080"/>
                </a:highlight>
                <a:latin typeface="ITC Franklin Gothic Std Book" panose="020B0504030503020204"/>
              </a:rPr>
              <a:t>', '##nus', '##</a:t>
            </a:r>
            <a:r>
              <a:rPr lang="en-US" sz="3600" dirty="0" err="1">
                <a:solidFill>
                  <a:schemeClr val="bg1"/>
                </a:solidFill>
                <a:highlight>
                  <a:srgbClr val="008080"/>
                </a:highlight>
                <a:latin typeface="ITC Franklin Gothic Std Book" panose="020B0504030503020204"/>
              </a:rPr>
              <a:t>zen</a:t>
            </a:r>
            <a:r>
              <a:rPr lang="en-US" sz="3600" dirty="0">
                <a:solidFill>
                  <a:schemeClr val="bg1"/>
                </a:solidFill>
                <a:highlight>
                  <a:srgbClr val="008080"/>
                </a:highlight>
                <a:latin typeface="ITC Franklin Gothic Std Book" panose="020B0504030503020204"/>
              </a:rPr>
              <a:t>', '##ko'</a:t>
            </a:r>
            <a:r>
              <a:rPr lang="en-US" sz="3600" dirty="0">
                <a:solidFill>
                  <a:schemeClr val="bg1"/>
                </a:solidFill>
                <a:latin typeface="ITC Franklin Gothic Std Book" panose="020B0504030503020204"/>
              </a:rPr>
              <a:t>, 'right', 'now', 'about', '</a:t>
            </a:r>
            <a:r>
              <a:rPr lang="en-US" sz="3600" dirty="0" err="1">
                <a:solidFill>
                  <a:schemeClr val="bg1"/>
                </a:solidFill>
                <a:latin typeface="ITC Franklin Gothic Std Book" panose="020B0504030503020204"/>
              </a:rPr>
              <a:t>em</a:t>
            </a:r>
            <a:r>
              <a:rPr lang="en-US" sz="3600" dirty="0">
                <a:solidFill>
                  <a:schemeClr val="bg1"/>
                </a:solidFill>
                <a:latin typeface="ITC Franklin Gothic Std Book" panose="020B0504030503020204"/>
              </a:rPr>
              <a:t>', '##bed', '##ding', '[SEP]', 'pay', 'attention’, [‘SEP’]]</a:t>
            </a:r>
          </a:p>
        </p:txBody>
      </p:sp>
    </p:spTree>
    <p:extLst>
      <p:ext uri="{BB962C8B-B14F-4D97-AF65-F5344CB8AC3E}">
        <p14:creationId xmlns:p14="http://schemas.microsoft.com/office/powerpoint/2010/main" val="19599164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1782501" y="219919"/>
            <a:ext cx="9736518" cy="580029"/>
          </a:xfrm>
        </p:spPr>
        <p:txBody>
          <a:bodyPr/>
          <a:lstStyle/>
          <a:p>
            <a:r>
              <a:rPr lang="en-US" dirty="0">
                <a:solidFill>
                  <a:schemeClr val="accent1">
                    <a:lumMod val="10000"/>
                    <a:lumOff val="90000"/>
                  </a:schemeClr>
                </a:solidFill>
              </a:rPr>
              <a:t>Problem – Will we play pickleball today</a:t>
            </a:r>
          </a:p>
        </p:txBody>
      </p:sp>
      <p:sp>
        <p:nvSpPr>
          <p:cNvPr id="7" name="Slide Number Placeholder 6">
            <a:extLst>
              <a:ext uri="{FF2B5EF4-FFF2-40B4-BE49-F238E27FC236}">
                <a16:creationId xmlns:a16="http://schemas.microsoft.com/office/drawing/2014/main" id="{6944EF00-08F5-4EC2-87BC-9CA90D8251D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5</a:t>
            </a:fld>
            <a:endParaRPr lang="en-US" dirty="0"/>
          </a:p>
        </p:txBody>
      </p:sp>
      <p:sp>
        <p:nvSpPr>
          <p:cNvPr id="22" name="TextBox 21">
            <a:extLst>
              <a:ext uri="{FF2B5EF4-FFF2-40B4-BE49-F238E27FC236}">
                <a16:creationId xmlns:a16="http://schemas.microsoft.com/office/drawing/2014/main" id="{72E54E29-6D84-094C-CF7F-EBA3253035A1}"/>
              </a:ext>
            </a:extLst>
          </p:cNvPr>
          <p:cNvSpPr txBox="1"/>
          <p:nvPr/>
        </p:nvSpPr>
        <p:spPr>
          <a:xfrm>
            <a:off x="2754775" y="1064871"/>
            <a:ext cx="9178724" cy="5109091"/>
          </a:xfrm>
          <a:prstGeom prst="rect">
            <a:avLst/>
          </a:prstGeom>
          <a:noFill/>
        </p:spPr>
        <p:txBody>
          <a:bodyPr wrap="square" rtlCol="0">
            <a:spAutoFit/>
          </a:bodyPr>
          <a:lstStyle/>
          <a:p>
            <a:r>
              <a:rPr lang="en-US" sz="2400" dirty="0">
                <a:solidFill>
                  <a:schemeClr val="bg1">
                    <a:lumMod val="95000"/>
                  </a:schemeClr>
                </a:solidFill>
              </a:rPr>
              <a:t>Features:</a:t>
            </a:r>
          </a:p>
          <a:p>
            <a:pPr marL="285750" indent="-285750">
              <a:buFont typeface="Arial" panose="020B0604020202020204" pitchFamily="34" charset="0"/>
              <a:buChar char="•"/>
            </a:pPr>
            <a:r>
              <a:rPr lang="en-US" sz="2400" dirty="0">
                <a:solidFill>
                  <a:schemeClr val="accent6">
                    <a:lumMod val="60000"/>
                    <a:lumOff val="40000"/>
                  </a:schemeClr>
                </a:solidFill>
              </a:rPr>
              <a:t>Is the player feeling tired</a:t>
            </a:r>
            <a:r>
              <a:rPr lang="en-US" sz="2400" dirty="0">
                <a:solidFill>
                  <a:schemeClr val="bg1">
                    <a:lumMod val="95000"/>
                  </a:schemeClr>
                </a:solidFill>
              </a:rPr>
              <a:t>? (on a scale from 1 to 5, 1 meaning not at all tired, 5 meaning exhausted)</a:t>
            </a:r>
          </a:p>
          <a:p>
            <a:pPr marL="285750" indent="-285750">
              <a:buFont typeface="Arial" panose="020B0604020202020204" pitchFamily="34" charset="0"/>
              <a:buChar char="•"/>
            </a:pPr>
            <a:r>
              <a:rPr lang="en-US" sz="2400" dirty="0">
                <a:solidFill>
                  <a:schemeClr val="bg1">
                    <a:lumMod val="95000"/>
                  </a:schemeClr>
                </a:solidFill>
              </a:rPr>
              <a:t>Does the </a:t>
            </a:r>
            <a:r>
              <a:rPr lang="en-US" sz="2400" dirty="0">
                <a:solidFill>
                  <a:schemeClr val="accent6">
                    <a:lumMod val="60000"/>
                    <a:lumOff val="40000"/>
                  </a:schemeClr>
                </a:solidFill>
              </a:rPr>
              <a:t>weather report say it will rain</a:t>
            </a:r>
            <a:r>
              <a:rPr lang="en-US" sz="2400" dirty="0">
                <a:solidFill>
                  <a:schemeClr val="bg1">
                    <a:lumMod val="95000"/>
                  </a:schemeClr>
                </a:solidFill>
              </a:rPr>
              <a:t>? (Probability of rain, from 0% to 100%)</a:t>
            </a:r>
          </a:p>
          <a:p>
            <a:pPr marL="285750" indent="-285750">
              <a:buFont typeface="Arial" panose="020B0604020202020204" pitchFamily="34" charset="0"/>
              <a:buChar char="•"/>
            </a:pPr>
            <a:r>
              <a:rPr lang="en-US" sz="2400" dirty="0">
                <a:solidFill>
                  <a:schemeClr val="bg1">
                    <a:lumMod val="95000"/>
                  </a:schemeClr>
                </a:solidFill>
              </a:rPr>
              <a:t>Temperature</a:t>
            </a:r>
          </a:p>
          <a:p>
            <a:pPr marL="285750" indent="-285750">
              <a:buFont typeface="Arial" panose="020B0604020202020204" pitchFamily="34" charset="0"/>
              <a:buChar char="•"/>
            </a:pPr>
            <a:r>
              <a:rPr lang="en-US" sz="2400" dirty="0">
                <a:solidFill>
                  <a:schemeClr val="bg1">
                    <a:lumMod val="95000"/>
                  </a:schemeClr>
                </a:solidFill>
              </a:rPr>
              <a:t>Does the player have </a:t>
            </a:r>
            <a:r>
              <a:rPr lang="en-US" sz="2400" dirty="0">
                <a:solidFill>
                  <a:schemeClr val="accent6">
                    <a:lumMod val="60000"/>
                    <a:lumOff val="40000"/>
                  </a:schemeClr>
                </a:solidFill>
              </a:rPr>
              <a:t>other activities that take precedence</a:t>
            </a:r>
            <a:r>
              <a:rPr lang="en-US" sz="2400" dirty="0">
                <a:solidFill>
                  <a:schemeClr val="bg1">
                    <a:lumMod val="95000"/>
                  </a:schemeClr>
                </a:solidFill>
              </a:rPr>
              <a:t>? (work, prior engagements) (Boolean 0 or 1)</a:t>
            </a:r>
          </a:p>
          <a:p>
            <a:pPr marL="285750" indent="-285750">
              <a:buFont typeface="Arial" panose="020B0604020202020204" pitchFamily="34" charset="0"/>
              <a:buChar char="•"/>
            </a:pPr>
            <a:r>
              <a:rPr lang="en-US" sz="2400" dirty="0">
                <a:solidFill>
                  <a:schemeClr val="bg1">
                    <a:lumMod val="95000"/>
                  </a:schemeClr>
                </a:solidFill>
              </a:rPr>
              <a:t>Is the </a:t>
            </a:r>
            <a:r>
              <a:rPr lang="en-US" sz="2400" dirty="0">
                <a:solidFill>
                  <a:schemeClr val="accent6">
                    <a:lumMod val="60000"/>
                    <a:lumOff val="40000"/>
                  </a:schemeClr>
                </a:solidFill>
              </a:rPr>
              <a:t>game at 10:10PM</a:t>
            </a:r>
            <a:r>
              <a:rPr lang="en-US" sz="2400" dirty="0">
                <a:solidFill>
                  <a:schemeClr val="bg1">
                    <a:lumMod val="95000"/>
                  </a:schemeClr>
                </a:solidFill>
              </a:rPr>
              <a:t>?</a:t>
            </a:r>
          </a:p>
          <a:p>
            <a:pPr marL="285750" indent="-285750">
              <a:buFont typeface="Arial" panose="020B0604020202020204" pitchFamily="34" charset="0"/>
              <a:buChar char="•"/>
            </a:pPr>
            <a:r>
              <a:rPr lang="en-US" sz="2400" dirty="0">
                <a:solidFill>
                  <a:schemeClr val="bg1">
                    <a:lumMod val="95000"/>
                  </a:schemeClr>
                </a:solidFill>
              </a:rPr>
              <a:t>Other factors? (Student suggestion time)</a:t>
            </a:r>
          </a:p>
          <a:p>
            <a:endParaRPr lang="en-US" sz="2400" dirty="0">
              <a:solidFill>
                <a:schemeClr val="bg1">
                  <a:lumMod val="95000"/>
                </a:schemeClr>
              </a:solidFill>
            </a:endParaRPr>
          </a:p>
          <a:p>
            <a:pPr marL="285750" indent="-285750">
              <a:buFont typeface="Arial" panose="020B0604020202020204" pitchFamily="34" charset="0"/>
              <a:buChar char="•"/>
            </a:pPr>
            <a:r>
              <a:rPr lang="en-US" sz="2400" dirty="0">
                <a:solidFill>
                  <a:schemeClr val="accent6">
                    <a:lumMod val="60000"/>
                    <a:lumOff val="40000"/>
                  </a:schemeClr>
                </a:solidFill>
              </a:rPr>
              <a:t>Is there a league game that we are scheduled to play?</a:t>
            </a:r>
            <a:r>
              <a:rPr lang="en-US" sz="2400" dirty="0">
                <a:solidFill>
                  <a:schemeClr val="bg1">
                    <a:lumMod val="95000"/>
                  </a:schemeClr>
                </a:solidFill>
              </a:rPr>
              <a:t> (Boolean 0 or 1)</a:t>
            </a:r>
          </a:p>
          <a:p>
            <a:pPr marL="285750" indent="-285750">
              <a:buFont typeface="Arial" panose="020B0604020202020204" pitchFamily="34" charset="0"/>
              <a:buChar char="•"/>
            </a:pPr>
            <a:endParaRPr lang="en-US" sz="2000" dirty="0">
              <a:solidFill>
                <a:schemeClr val="accent6">
                  <a:lumMod val="60000"/>
                  <a:lumOff val="40000"/>
                </a:schemeClr>
              </a:solidFill>
            </a:endParaRPr>
          </a:p>
          <a:p>
            <a:endParaRPr lang="en-US" dirty="0">
              <a:solidFill>
                <a:schemeClr val="bg1">
                  <a:lumMod val="95000"/>
                </a:schemeClr>
              </a:solidFill>
            </a:endParaRPr>
          </a:p>
        </p:txBody>
      </p:sp>
    </p:spTree>
    <p:extLst>
      <p:ext uri="{BB962C8B-B14F-4D97-AF65-F5344CB8AC3E}">
        <p14:creationId xmlns:p14="http://schemas.microsoft.com/office/powerpoint/2010/main" val="31095017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FE51E02-50EB-4E26-B5E1-1B76B0D7B688}"/>
              </a:ext>
            </a:extLst>
          </p:cNvPr>
          <p:cNvSpPr>
            <a:spLocks noGrp="1"/>
          </p:cNvSpPr>
          <p:nvPr>
            <p:ph type="title"/>
          </p:nvPr>
        </p:nvSpPr>
        <p:spPr>
          <a:xfrm>
            <a:off x="858741" y="1823625"/>
            <a:ext cx="10352598" cy="580030"/>
          </a:xfrm>
        </p:spPr>
        <p:txBody>
          <a:bodyPr/>
          <a:lstStyle/>
          <a:p>
            <a:r>
              <a:rPr lang="en-US" dirty="0"/>
              <a:t>BERT Applications</a:t>
            </a:r>
          </a:p>
        </p:txBody>
      </p:sp>
      <p:cxnSp>
        <p:nvCxnSpPr>
          <p:cNvPr id="14" name="Straight Connector 13">
            <a:extLst>
              <a:ext uri="{FF2B5EF4-FFF2-40B4-BE49-F238E27FC236}">
                <a16:creationId xmlns:a16="http://schemas.microsoft.com/office/drawing/2014/main" id="{DA6FC127-313F-42F3-9800-F36B13BD0BB7}"/>
              </a:ext>
              <a:ext uri="{C183D7F6-B498-43B3-948B-1728B52AA6E4}">
                <adec:decorative xmlns:adec="http://schemas.microsoft.com/office/drawing/2017/decorative" val="1"/>
              </a:ext>
            </a:extLst>
          </p:cNvPr>
          <p:cNvCxnSpPr>
            <a:cxnSpLocks/>
            <a:stCxn id="15" idx="6"/>
            <a:endCxn id="20" idx="2"/>
          </p:cNvCxnSpPr>
          <p:nvPr/>
        </p:nvCxnSpPr>
        <p:spPr>
          <a:xfrm>
            <a:off x="2172245" y="3645383"/>
            <a:ext cx="762228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7BD30DD-1CDC-42FA-A173-F6CFB93D911B}"/>
              </a:ext>
              <a:ext uri="{C183D7F6-B498-43B3-948B-1728B52AA6E4}">
                <adec:decorative xmlns:adec="http://schemas.microsoft.com/office/drawing/2017/decorative" val="1"/>
              </a:ext>
            </a:extLst>
          </p:cNvPr>
          <p:cNvSpPr/>
          <p:nvPr/>
        </p:nvSpPr>
        <p:spPr>
          <a:xfrm>
            <a:off x="4085064"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6FF16285-BEA6-47E3-8ECE-E17D4D08489A}"/>
              </a:ext>
              <a:ext uri="{C183D7F6-B498-43B3-948B-1728B52AA6E4}">
                <adec:decorative xmlns:adec="http://schemas.microsoft.com/office/drawing/2017/decorative" val="1"/>
              </a:ext>
            </a:extLst>
          </p:cNvPr>
          <p:cNvSpPr/>
          <p:nvPr/>
        </p:nvSpPr>
        <p:spPr>
          <a:xfrm>
            <a:off x="6943562" y="3174633"/>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3FF59E2B-8CF4-4F96-9F85-850F62E8736C}"/>
              </a:ext>
              <a:ext uri="{C183D7F6-B498-43B3-948B-1728B52AA6E4}">
                <adec:decorative xmlns:adec="http://schemas.microsoft.com/office/drawing/2017/decorative" val="1"/>
              </a:ext>
            </a:extLst>
          </p:cNvPr>
          <p:cNvSpPr/>
          <p:nvPr/>
        </p:nvSpPr>
        <p:spPr>
          <a:xfrm>
            <a:off x="9794529"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D56AB62C-FF38-4153-B496-F42C8DB04407}"/>
              </a:ext>
              <a:ext uri="{C183D7F6-B498-43B3-948B-1728B52AA6E4}">
                <adec:decorative xmlns:adec="http://schemas.microsoft.com/office/drawing/2017/decorative" val="1"/>
              </a:ext>
            </a:extLst>
          </p:cNvPr>
          <p:cNvSpPr/>
          <p:nvPr/>
        </p:nvSpPr>
        <p:spPr>
          <a:xfrm>
            <a:off x="1226567"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5">
            <a:extLst>
              <a:ext uri="{FF2B5EF4-FFF2-40B4-BE49-F238E27FC236}">
                <a16:creationId xmlns:a16="http://schemas.microsoft.com/office/drawing/2014/main" id="{2F0C189F-75BF-4FC8-A278-5EFC6B66FACA}"/>
              </a:ext>
            </a:extLst>
          </p:cNvPr>
          <p:cNvSpPr>
            <a:spLocks noGrp="1"/>
          </p:cNvSpPr>
          <p:nvPr>
            <p:ph type="body" sz="quarter" idx="12"/>
          </p:nvPr>
        </p:nvSpPr>
        <p:spPr>
          <a:xfrm>
            <a:off x="379005" y="4230943"/>
            <a:ext cx="2640803" cy="365125"/>
          </a:xfrm>
        </p:spPr>
        <p:txBody>
          <a:bodyPr/>
          <a:lstStyle/>
          <a:p>
            <a:r>
              <a:rPr lang="en-US" dirty="0"/>
              <a:t>Encode</a:t>
            </a:r>
          </a:p>
        </p:txBody>
      </p:sp>
      <p:sp>
        <p:nvSpPr>
          <p:cNvPr id="27" name="Text Placeholder 26">
            <a:extLst>
              <a:ext uri="{FF2B5EF4-FFF2-40B4-BE49-F238E27FC236}">
                <a16:creationId xmlns:a16="http://schemas.microsoft.com/office/drawing/2014/main" id="{56F30711-3932-4012-B6C1-3B270E1293B3}"/>
              </a:ext>
            </a:extLst>
          </p:cNvPr>
          <p:cNvSpPr>
            <a:spLocks noGrp="1"/>
          </p:cNvSpPr>
          <p:nvPr>
            <p:ph type="body" sz="quarter" idx="13"/>
          </p:nvPr>
        </p:nvSpPr>
        <p:spPr>
          <a:xfrm>
            <a:off x="379005" y="4546458"/>
            <a:ext cx="2640803" cy="1616414"/>
          </a:xfrm>
        </p:spPr>
        <p:txBody>
          <a:bodyPr/>
          <a:lstStyle/>
          <a:p>
            <a:r>
              <a:rPr lang="en-US" dirty="0"/>
              <a:t>Convert plain English to BERT tokens, useful for clustering, similarity analysis between sentences, translation of sequences</a:t>
            </a:r>
          </a:p>
        </p:txBody>
      </p:sp>
      <p:sp>
        <p:nvSpPr>
          <p:cNvPr id="31" name="Text Placeholder 30">
            <a:extLst>
              <a:ext uri="{FF2B5EF4-FFF2-40B4-BE49-F238E27FC236}">
                <a16:creationId xmlns:a16="http://schemas.microsoft.com/office/drawing/2014/main" id="{850A4385-C5CF-4BEE-B287-D3AC3C912861}"/>
              </a:ext>
            </a:extLst>
          </p:cNvPr>
          <p:cNvSpPr>
            <a:spLocks noGrp="1"/>
          </p:cNvSpPr>
          <p:nvPr>
            <p:ph type="body" sz="quarter" idx="22"/>
          </p:nvPr>
        </p:nvSpPr>
        <p:spPr>
          <a:xfrm>
            <a:off x="3237502" y="4234631"/>
            <a:ext cx="2640803" cy="365125"/>
          </a:xfrm>
        </p:spPr>
        <p:txBody>
          <a:bodyPr/>
          <a:lstStyle/>
          <a:p>
            <a:r>
              <a:rPr lang="en-US" dirty="0"/>
              <a:t>Question Answering</a:t>
            </a:r>
          </a:p>
        </p:txBody>
      </p:sp>
      <p:sp>
        <p:nvSpPr>
          <p:cNvPr id="28" name="Text Placeholder 27">
            <a:extLst>
              <a:ext uri="{FF2B5EF4-FFF2-40B4-BE49-F238E27FC236}">
                <a16:creationId xmlns:a16="http://schemas.microsoft.com/office/drawing/2014/main" id="{CC9C5A8F-500B-4089-A210-65BE40581FE1}"/>
              </a:ext>
            </a:extLst>
          </p:cNvPr>
          <p:cNvSpPr>
            <a:spLocks noGrp="1"/>
          </p:cNvSpPr>
          <p:nvPr>
            <p:ph type="body" sz="quarter" idx="15"/>
          </p:nvPr>
        </p:nvSpPr>
        <p:spPr>
          <a:xfrm>
            <a:off x="3237503" y="4550146"/>
            <a:ext cx="2640803" cy="1616414"/>
          </a:xfrm>
        </p:spPr>
        <p:txBody>
          <a:bodyPr/>
          <a:lstStyle/>
          <a:p>
            <a:r>
              <a:rPr lang="en-US" dirty="0"/>
              <a:t>Use sentence level similarity to find most likely answers to a given question in a given piece of context text</a:t>
            </a:r>
          </a:p>
        </p:txBody>
      </p:sp>
      <p:sp>
        <p:nvSpPr>
          <p:cNvPr id="32" name="Text Placeholder 31">
            <a:extLst>
              <a:ext uri="{FF2B5EF4-FFF2-40B4-BE49-F238E27FC236}">
                <a16:creationId xmlns:a16="http://schemas.microsoft.com/office/drawing/2014/main" id="{561059DA-EA8B-4860-B58D-BBFD6C2CFC5C}"/>
              </a:ext>
            </a:extLst>
          </p:cNvPr>
          <p:cNvSpPr>
            <a:spLocks noGrp="1"/>
          </p:cNvSpPr>
          <p:nvPr>
            <p:ph type="body" sz="quarter" idx="23"/>
          </p:nvPr>
        </p:nvSpPr>
        <p:spPr>
          <a:xfrm>
            <a:off x="6096000" y="4218499"/>
            <a:ext cx="2640803" cy="365125"/>
          </a:xfrm>
        </p:spPr>
        <p:txBody>
          <a:bodyPr/>
          <a:lstStyle/>
          <a:p>
            <a:r>
              <a:rPr lang="en-US" dirty="0"/>
              <a:t>Summarization</a:t>
            </a:r>
          </a:p>
        </p:txBody>
      </p:sp>
      <p:sp>
        <p:nvSpPr>
          <p:cNvPr id="29" name="Text Placeholder 28">
            <a:extLst>
              <a:ext uri="{FF2B5EF4-FFF2-40B4-BE49-F238E27FC236}">
                <a16:creationId xmlns:a16="http://schemas.microsoft.com/office/drawing/2014/main" id="{491AC0FF-532B-4B36-BE1C-83B71D783B45}"/>
              </a:ext>
            </a:extLst>
          </p:cNvPr>
          <p:cNvSpPr>
            <a:spLocks noGrp="1"/>
          </p:cNvSpPr>
          <p:nvPr>
            <p:ph type="body" sz="quarter" idx="17"/>
          </p:nvPr>
        </p:nvSpPr>
        <p:spPr>
          <a:xfrm>
            <a:off x="6096000" y="4534014"/>
            <a:ext cx="2640803" cy="1616414"/>
          </a:xfrm>
        </p:spPr>
        <p:txBody>
          <a:bodyPr/>
          <a:lstStyle/>
          <a:p>
            <a:r>
              <a:rPr lang="en-US" dirty="0"/>
              <a:t>Identify the most important lines in a document, eliminate redundant ideas expressed multiple times</a:t>
            </a:r>
          </a:p>
        </p:txBody>
      </p:sp>
      <p:sp>
        <p:nvSpPr>
          <p:cNvPr id="33" name="Text Placeholder 32">
            <a:extLst>
              <a:ext uri="{FF2B5EF4-FFF2-40B4-BE49-F238E27FC236}">
                <a16:creationId xmlns:a16="http://schemas.microsoft.com/office/drawing/2014/main" id="{921263C4-F13B-47F6-A4A0-816A8D261C29}"/>
              </a:ext>
            </a:extLst>
          </p:cNvPr>
          <p:cNvSpPr>
            <a:spLocks noGrp="1"/>
          </p:cNvSpPr>
          <p:nvPr>
            <p:ph type="body" sz="quarter" idx="24"/>
          </p:nvPr>
        </p:nvSpPr>
        <p:spPr>
          <a:xfrm>
            <a:off x="8946967" y="4218499"/>
            <a:ext cx="2640803" cy="365125"/>
          </a:xfrm>
        </p:spPr>
        <p:txBody>
          <a:bodyPr/>
          <a:lstStyle/>
          <a:p>
            <a:r>
              <a:rPr lang="en-US" dirty="0"/>
              <a:t>Classification</a:t>
            </a:r>
          </a:p>
        </p:txBody>
      </p:sp>
      <p:sp>
        <p:nvSpPr>
          <p:cNvPr id="30" name="Text Placeholder 29">
            <a:extLst>
              <a:ext uri="{FF2B5EF4-FFF2-40B4-BE49-F238E27FC236}">
                <a16:creationId xmlns:a16="http://schemas.microsoft.com/office/drawing/2014/main" id="{D16C7B99-9723-4022-8904-97B66907F149}"/>
              </a:ext>
            </a:extLst>
          </p:cNvPr>
          <p:cNvSpPr>
            <a:spLocks noGrp="1"/>
          </p:cNvSpPr>
          <p:nvPr>
            <p:ph type="body" sz="quarter" idx="19"/>
          </p:nvPr>
        </p:nvSpPr>
        <p:spPr>
          <a:xfrm>
            <a:off x="8946967" y="4534014"/>
            <a:ext cx="2640803" cy="1616414"/>
          </a:xfrm>
        </p:spPr>
        <p:txBody>
          <a:bodyPr/>
          <a:lstStyle/>
          <a:p>
            <a:r>
              <a:rPr lang="en-US" dirty="0"/>
              <a:t>Once text is encoded, use them as vector features and add a neural network layer to build classifiers from it</a:t>
            </a:r>
          </a:p>
          <a:p>
            <a:endParaRPr lang="en-US" dirty="0"/>
          </a:p>
        </p:txBody>
      </p:sp>
      <p:sp>
        <p:nvSpPr>
          <p:cNvPr id="3" name="Footer Placeholder 2">
            <a:extLst>
              <a:ext uri="{FF2B5EF4-FFF2-40B4-BE49-F238E27FC236}">
                <a16:creationId xmlns:a16="http://schemas.microsoft.com/office/drawing/2014/main" id="{4EA344E8-12AB-4BC6-9FA0-D3FFCDFD1616}"/>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BDAFBEEF-2BDC-48F9-ACA2-5A9324E7BFE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50</a:t>
            </a:fld>
            <a:endParaRPr lang="en-US" dirty="0"/>
          </a:p>
        </p:txBody>
      </p:sp>
      <p:sp>
        <p:nvSpPr>
          <p:cNvPr id="16" name="Date Placeholder 15">
            <a:extLst>
              <a:ext uri="{FF2B5EF4-FFF2-40B4-BE49-F238E27FC236}">
                <a16:creationId xmlns:a16="http://schemas.microsoft.com/office/drawing/2014/main" id="{77C3CA95-BC39-41C4-9B87-98BB7EA2D4C1}"/>
              </a:ext>
            </a:extLst>
          </p:cNvPr>
          <p:cNvSpPr>
            <a:spLocks noGrp="1"/>
          </p:cNvSpPr>
          <p:nvPr>
            <p:ph type="dt" sz="half" idx="2"/>
          </p:nvPr>
        </p:nvSpPr>
        <p:spPr>
          <a:xfrm rot="5400000">
            <a:off x="10595991" y="5074920"/>
            <a:ext cx="2647667" cy="365125"/>
          </a:xfrm>
        </p:spPr>
        <p:txBody>
          <a:bodyPr/>
          <a:lstStyle/>
          <a:p>
            <a:r>
              <a:rPr lang="en-US" dirty="0"/>
              <a:t>May 21, 20XX</a:t>
            </a:r>
          </a:p>
        </p:txBody>
      </p:sp>
      <p:pic>
        <p:nvPicPr>
          <p:cNvPr id="7" name="Picture Placeholder 6" descr="Morse Code with solid fill">
            <a:extLst>
              <a:ext uri="{FF2B5EF4-FFF2-40B4-BE49-F238E27FC236}">
                <a16:creationId xmlns:a16="http://schemas.microsoft.com/office/drawing/2014/main" id="{3BD81A57-236A-B0ED-76F2-1331DBABB7DD}"/>
              </a:ext>
            </a:extLst>
          </p:cNvPr>
          <p:cNvPicPr>
            <a:picLocks noGrp="1" noChangeAspect="1"/>
          </p:cNvPicPr>
          <p:nvPr>
            <p:ph type="pic" sz="quarter" idx="25"/>
          </p:nvPr>
        </p:nvPicPr>
        <p:blipFill>
          <a:blip r:embed="rId2">
            <a:extLst>
              <a:ext uri="{96DAC541-7B7A-43D3-8B79-37D633B846F1}">
                <asvg:svgBlip xmlns:asvg="http://schemas.microsoft.com/office/drawing/2016/SVG/main" r:embed="rId3"/>
              </a:ext>
            </a:extLst>
          </a:blip>
          <a:srcRect/>
          <a:stretch>
            <a:fillRect/>
          </a:stretch>
        </p:blipFill>
        <p:spPr/>
      </p:pic>
      <p:pic>
        <p:nvPicPr>
          <p:cNvPr id="21" name="Picture Placeholder 20" descr="Badge Question Mark with solid fill">
            <a:extLst>
              <a:ext uri="{FF2B5EF4-FFF2-40B4-BE49-F238E27FC236}">
                <a16:creationId xmlns:a16="http://schemas.microsoft.com/office/drawing/2014/main" id="{D2B6DEC0-79B1-C28D-36A2-47ADDF81AABC}"/>
              </a:ext>
            </a:extLst>
          </p:cNvPr>
          <p:cNvPicPr>
            <a:picLocks noGrp="1" noChangeAspect="1"/>
          </p:cNvPicPr>
          <p:nvPr>
            <p:ph type="pic" sz="quarter" idx="26"/>
          </p:nvPr>
        </p:nvPicPr>
        <p:blipFill>
          <a:blip r:embed="rId4">
            <a:extLst>
              <a:ext uri="{96DAC541-7B7A-43D3-8B79-37D633B846F1}">
                <asvg:svgBlip xmlns:asvg="http://schemas.microsoft.com/office/drawing/2016/SVG/main" r:embed="rId5"/>
              </a:ext>
            </a:extLst>
          </a:blip>
          <a:srcRect/>
          <a:stretch>
            <a:fillRect/>
          </a:stretch>
        </p:blipFill>
        <p:spPr/>
      </p:pic>
      <p:pic>
        <p:nvPicPr>
          <p:cNvPr id="23" name="Picture Placeholder 22" descr="List with solid fill">
            <a:extLst>
              <a:ext uri="{FF2B5EF4-FFF2-40B4-BE49-F238E27FC236}">
                <a16:creationId xmlns:a16="http://schemas.microsoft.com/office/drawing/2014/main" id="{2096BAA3-AB6D-00C0-E8EF-B7E8CBD49EBB}"/>
              </a:ext>
            </a:extLst>
          </p:cNvPr>
          <p:cNvPicPr>
            <a:picLocks noGrp="1" noChangeAspect="1"/>
          </p:cNvPicPr>
          <p:nvPr>
            <p:ph type="pic" sz="quarter" idx="28"/>
          </p:nvPr>
        </p:nvPicPr>
        <p:blipFill>
          <a:blip r:embed="rId6">
            <a:extLst>
              <a:ext uri="{96DAC541-7B7A-43D3-8B79-37D633B846F1}">
                <asvg:svgBlip xmlns:asvg="http://schemas.microsoft.com/office/drawing/2016/SVG/main" r:embed="rId7"/>
              </a:ext>
            </a:extLst>
          </a:blip>
          <a:srcRect/>
          <a:stretch>
            <a:fillRect/>
          </a:stretch>
        </p:blipFill>
        <p:spPr/>
      </p:pic>
      <p:pic>
        <p:nvPicPr>
          <p:cNvPr id="25" name="Picture Placeholder 24" descr="Filter outline">
            <a:extLst>
              <a:ext uri="{FF2B5EF4-FFF2-40B4-BE49-F238E27FC236}">
                <a16:creationId xmlns:a16="http://schemas.microsoft.com/office/drawing/2014/main" id="{E57BD5C9-B9E1-B1DE-8F80-EA7257679AA8}"/>
              </a:ext>
            </a:extLst>
          </p:cNvPr>
          <p:cNvPicPr>
            <a:picLocks noGrp="1" noChangeAspect="1"/>
          </p:cNvPicPr>
          <p:nvPr>
            <p:ph type="pic" sz="quarter" idx="27"/>
          </p:nvPr>
        </p:nvPicPr>
        <p:blipFill>
          <a:blip r:embed="rId8">
            <a:extLst>
              <a:ext uri="{96DAC541-7B7A-43D3-8B79-37D633B846F1}">
                <asvg:svgBlip xmlns:asvg="http://schemas.microsoft.com/office/drawing/2016/SVG/main" r:embed="rId9"/>
              </a:ext>
            </a:extLst>
          </a:blip>
          <a:srcRect/>
          <a:stretch>
            <a:fillRect/>
          </a:stretch>
        </p:blipFill>
        <p:spPr/>
      </p:pic>
    </p:spTree>
    <p:extLst>
      <p:ext uri="{BB962C8B-B14F-4D97-AF65-F5344CB8AC3E}">
        <p14:creationId xmlns:p14="http://schemas.microsoft.com/office/powerpoint/2010/main" val="22989012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D023132-5F3E-8694-DC33-57A8BD82C204}"/>
              </a:ext>
            </a:extLst>
          </p:cNvPr>
          <p:cNvSpPr/>
          <p:nvPr/>
        </p:nvSpPr>
        <p:spPr>
          <a:xfrm>
            <a:off x="0" y="0"/>
            <a:ext cx="12192000" cy="6858000"/>
          </a:xfrm>
          <a:prstGeom prst="rect">
            <a:avLst/>
          </a:prstGeom>
          <a:solidFill>
            <a:schemeClr val="accent1">
              <a:alpha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7">
            <a:extLst>
              <a:ext uri="{FF2B5EF4-FFF2-40B4-BE49-F238E27FC236}">
                <a16:creationId xmlns:a16="http://schemas.microsoft.com/office/drawing/2014/main" id="{8A6AD16E-8FB5-4AC7-941E-313FBED6044E}"/>
              </a:ext>
            </a:extLst>
          </p:cNvPr>
          <p:cNvSpPr>
            <a:spLocks noGrp="1"/>
          </p:cNvSpPr>
          <p:nvPr>
            <p:ph type="title"/>
          </p:nvPr>
        </p:nvSpPr>
        <p:spPr>
          <a:xfrm>
            <a:off x="1579389" y="383804"/>
            <a:ext cx="5124189" cy="492302"/>
          </a:xfrm>
        </p:spPr>
        <p:txBody>
          <a:bodyPr/>
          <a:lstStyle/>
          <a:p>
            <a:r>
              <a:rPr lang="en-US" dirty="0"/>
              <a:t>Current Methods</a:t>
            </a:r>
          </a:p>
        </p:txBody>
      </p:sp>
      <p:sp>
        <p:nvSpPr>
          <p:cNvPr id="22" name="Text Placeholder 21">
            <a:extLst>
              <a:ext uri="{FF2B5EF4-FFF2-40B4-BE49-F238E27FC236}">
                <a16:creationId xmlns:a16="http://schemas.microsoft.com/office/drawing/2014/main" id="{A3F3E4C8-A3E9-4D1E-AAF8-A6C4EF21F04E}"/>
              </a:ext>
            </a:extLst>
          </p:cNvPr>
          <p:cNvSpPr>
            <a:spLocks noGrp="1"/>
          </p:cNvSpPr>
          <p:nvPr>
            <p:ph type="body" sz="quarter" idx="14"/>
          </p:nvPr>
        </p:nvSpPr>
        <p:spPr>
          <a:xfrm>
            <a:off x="1714184" y="1259909"/>
            <a:ext cx="9297946" cy="3902025"/>
          </a:xfrm>
        </p:spPr>
        <p:txBody>
          <a:bodyPr/>
          <a:lstStyle/>
          <a:p>
            <a:r>
              <a:rPr lang="en-US" dirty="0"/>
              <a:t>Current state of the art models are Transformers, </a:t>
            </a:r>
            <a:r>
              <a:rPr lang="en-US" dirty="0" err="1"/>
              <a:t>Longformers</a:t>
            </a:r>
            <a:r>
              <a:rPr lang="en-US" dirty="0"/>
              <a:t>, LSTMs, Generative Adversarial Networks (GAN) and experimental models that combine new paradigms with more well established methods of capturing data (</a:t>
            </a:r>
            <a:r>
              <a:rPr lang="en-US" dirty="0" err="1"/>
              <a:t>Clusterformers</a:t>
            </a:r>
            <a:r>
              <a:rPr lang="en-US" dirty="0"/>
              <a:t>)</a:t>
            </a:r>
          </a:p>
          <a:p>
            <a:endParaRPr lang="en-US" dirty="0"/>
          </a:p>
          <a:p>
            <a:r>
              <a:rPr lang="en-US" dirty="0"/>
              <a:t>Large Language models continue to grow in use popularity, GPT2 is publicly accessible, GPT 3 and 4 are available </a:t>
            </a:r>
            <a:r>
              <a:rPr lang="en-US" dirty="0" err="1"/>
              <a:t>throught</a:t>
            </a:r>
            <a:r>
              <a:rPr lang="en-US" dirty="0"/>
              <a:t> </a:t>
            </a:r>
            <a:r>
              <a:rPr lang="en-US" dirty="0" err="1"/>
              <a:t>OpenAIs</a:t>
            </a:r>
            <a:r>
              <a:rPr lang="en-US" dirty="0"/>
              <a:t> platform</a:t>
            </a:r>
          </a:p>
          <a:p>
            <a:endParaRPr lang="en-US" dirty="0"/>
          </a:p>
          <a:p>
            <a:r>
              <a:rPr lang="en-US" dirty="0"/>
              <a:t>There are huge strides in Image synthesis, through Generative Adversarial Networks, (This person does not exist)</a:t>
            </a:r>
          </a:p>
          <a:p>
            <a:endParaRPr lang="en-US" dirty="0"/>
          </a:p>
          <a:p>
            <a:r>
              <a:rPr lang="en-US" dirty="0"/>
              <a:t>Training models from scratch is getting prohibitive. Neural Nets, large language models, </a:t>
            </a:r>
            <a:r>
              <a:rPr lang="en-US" dirty="0" err="1"/>
              <a:t>etc</a:t>
            </a:r>
            <a:r>
              <a:rPr lang="en-US" dirty="0"/>
              <a:t> are all becoming more and more black-box, harder to interpret and explain. A new trend of explainable AI is starting to emerge, and academia often (justifiably) frowns upon the use of closed source language models for data analysis.</a:t>
            </a:r>
          </a:p>
          <a:p>
            <a:endParaRPr lang="en-US" dirty="0"/>
          </a:p>
          <a:p>
            <a:r>
              <a:rPr lang="en-US" dirty="0"/>
              <a:t>The space is moving faster every day. By the time I’m done talking there’s probably a new specialized model published.</a:t>
            </a:r>
          </a:p>
          <a:p>
            <a:endParaRPr lang="en-US" dirty="0"/>
          </a:p>
        </p:txBody>
      </p:sp>
      <p:sp>
        <p:nvSpPr>
          <p:cNvPr id="11" name="Footer Placeholder 10">
            <a:extLst>
              <a:ext uri="{FF2B5EF4-FFF2-40B4-BE49-F238E27FC236}">
                <a16:creationId xmlns:a16="http://schemas.microsoft.com/office/drawing/2014/main" id="{A2EB208E-E68C-4B43-8AD1-6B9A7F5F5BF5}"/>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12" name="Slide Number Placeholder 11">
            <a:extLst>
              <a:ext uri="{FF2B5EF4-FFF2-40B4-BE49-F238E27FC236}">
                <a16:creationId xmlns:a16="http://schemas.microsoft.com/office/drawing/2014/main" id="{312822BD-8CF7-4472-A607-0DD012817DB6}"/>
              </a:ext>
            </a:extLst>
          </p:cNvPr>
          <p:cNvSpPr>
            <a:spLocks noGrp="1"/>
          </p:cNvSpPr>
          <p:nvPr>
            <p:ph type="sldNum" sz="quarter" idx="4"/>
          </p:nvPr>
        </p:nvSpPr>
        <p:spPr>
          <a:xfrm>
            <a:off x="11519019" y="3164804"/>
            <a:ext cx="545911" cy="580029"/>
          </a:xfrm>
        </p:spPr>
        <p:txBody>
          <a:bodyPr/>
          <a:lstStyle/>
          <a:p>
            <a:fld id="{FEA145A6-660C-42A7-85AF-AF42E3C0A892}" type="slidenum">
              <a:rPr lang="en-US" smtClean="0"/>
              <a:pPr/>
              <a:t>51</a:t>
            </a:fld>
            <a:endParaRPr lang="en-US" dirty="0"/>
          </a:p>
        </p:txBody>
      </p:sp>
      <p:sp>
        <p:nvSpPr>
          <p:cNvPr id="42" name="Date Placeholder 41">
            <a:extLst>
              <a:ext uri="{FF2B5EF4-FFF2-40B4-BE49-F238E27FC236}">
                <a16:creationId xmlns:a16="http://schemas.microsoft.com/office/drawing/2014/main" id="{58C1F07E-94CC-45BF-8EE6-8CD7BD89CE54}"/>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29460343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1021623" y="2210810"/>
            <a:ext cx="4579970" cy="538038"/>
          </a:xfrm>
        </p:spPr>
        <p:txBody>
          <a:bodyPr/>
          <a:lstStyle/>
          <a:p>
            <a:r>
              <a:rPr lang="en-US" dirty="0"/>
              <a:t>About Us</a:t>
            </a:r>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1034661" y="2747550"/>
            <a:ext cx="5309918" cy="2872039"/>
          </a:xfrm>
        </p:spPr>
        <p:txBody>
          <a:bodyPr/>
          <a:lstStyle/>
          <a:p>
            <a:r>
              <a:rPr lang="en-US" dirty="0"/>
              <a:t>At Contoso, we empower organizations to foster collaborative thinking to further drive workplace innovation. By closing the loop and leveraging agile frameworks, we help business grow organically and foster a consumer first mindset.​</a:t>
            </a:r>
          </a:p>
        </p:txBody>
      </p:sp>
      <p:pic>
        <p:nvPicPr>
          <p:cNvPr id="116" name="Picture Placeholder 115" descr="A group of people in a room">
            <a:extLst>
              <a:ext uri="{FF2B5EF4-FFF2-40B4-BE49-F238E27FC236}">
                <a16:creationId xmlns:a16="http://schemas.microsoft.com/office/drawing/2014/main" id="{2F0ECB9B-426D-40BC-918A-2C82968A05C8}"/>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7663453" y="1433033"/>
            <a:ext cx="3527091" cy="3463540"/>
          </a:xfrm>
        </p:spPr>
      </p:pic>
      <p:sp>
        <p:nvSpPr>
          <p:cNvPr id="10" name="Footer Placeholder 9">
            <a:extLst>
              <a:ext uri="{FF2B5EF4-FFF2-40B4-BE49-F238E27FC236}">
                <a16:creationId xmlns:a16="http://schemas.microsoft.com/office/drawing/2014/main" id="{B2981E3D-54C8-4A85-9DAB-CE41C50EA30D}"/>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11" name="Slide Number Placeholder 10">
            <a:extLst>
              <a:ext uri="{FF2B5EF4-FFF2-40B4-BE49-F238E27FC236}">
                <a16:creationId xmlns:a16="http://schemas.microsoft.com/office/drawing/2014/main" id="{122A69A8-1CA3-486A-A675-DB22FF0D4A7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52</a:t>
            </a:fld>
            <a:endParaRPr lang="en-US" dirty="0"/>
          </a:p>
        </p:txBody>
      </p:sp>
      <p:sp>
        <p:nvSpPr>
          <p:cNvPr id="35" name="Date Placeholder 34">
            <a:extLst>
              <a:ext uri="{FF2B5EF4-FFF2-40B4-BE49-F238E27FC236}">
                <a16:creationId xmlns:a16="http://schemas.microsoft.com/office/drawing/2014/main" id="{3802946B-CCE3-410C-94E7-47B2DFBB5F71}"/>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17482988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FE51E02-50EB-4E26-B5E1-1B76B0D7B688}"/>
              </a:ext>
            </a:extLst>
          </p:cNvPr>
          <p:cNvSpPr>
            <a:spLocks noGrp="1"/>
          </p:cNvSpPr>
          <p:nvPr>
            <p:ph type="title"/>
          </p:nvPr>
        </p:nvSpPr>
        <p:spPr>
          <a:xfrm>
            <a:off x="3509716" y="1823625"/>
            <a:ext cx="4719884" cy="580030"/>
          </a:xfrm>
        </p:spPr>
        <p:txBody>
          <a:bodyPr/>
          <a:lstStyle/>
          <a:p>
            <a:r>
              <a:rPr lang="en-US" dirty="0"/>
              <a:t>Solution</a:t>
            </a:r>
          </a:p>
        </p:txBody>
      </p:sp>
      <p:cxnSp>
        <p:nvCxnSpPr>
          <p:cNvPr id="14" name="Straight Connector 13">
            <a:extLst>
              <a:ext uri="{FF2B5EF4-FFF2-40B4-BE49-F238E27FC236}">
                <a16:creationId xmlns:a16="http://schemas.microsoft.com/office/drawing/2014/main" id="{DA6FC127-313F-42F3-9800-F36B13BD0BB7}"/>
              </a:ext>
              <a:ext uri="{C183D7F6-B498-43B3-948B-1728B52AA6E4}">
                <adec:decorative xmlns:adec="http://schemas.microsoft.com/office/drawing/2017/decorative" val="1"/>
              </a:ext>
            </a:extLst>
          </p:cNvPr>
          <p:cNvCxnSpPr>
            <a:cxnSpLocks/>
            <a:stCxn id="15" idx="6"/>
            <a:endCxn id="20" idx="2"/>
          </p:cNvCxnSpPr>
          <p:nvPr/>
        </p:nvCxnSpPr>
        <p:spPr>
          <a:xfrm>
            <a:off x="2172245" y="3645383"/>
            <a:ext cx="762228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7BD30DD-1CDC-42FA-A173-F6CFB93D911B}"/>
              </a:ext>
              <a:ext uri="{C183D7F6-B498-43B3-948B-1728B52AA6E4}">
                <adec:decorative xmlns:adec="http://schemas.microsoft.com/office/drawing/2017/decorative" val="1"/>
              </a:ext>
            </a:extLst>
          </p:cNvPr>
          <p:cNvSpPr/>
          <p:nvPr/>
        </p:nvSpPr>
        <p:spPr>
          <a:xfrm>
            <a:off x="4085064"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6FF16285-BEA6-47E3-8ECE-E17D4D08489A}"/>
              </a:ext>
              <a:ext uri="{C183D7F6-B498-43B3-948B-1728B52AA6E4}">
                <adec:decorative xmlns:adec="http://schemas.microsoft.com/office/drawing/2017/decorative" val="1"/>
              </a:ext>
            </a:extLst>
          </p:cNvPr>
          <p:cNvSpPr/>
          <p:nvPr/>
        </p:nvSpPr>
        <p:spPr>
          <a:xfrm>
            <a:off x="6943562" y="3174633"/>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3FF59E2B-8CF4-4F96-9F85-850F62E8736C}"/>
              </a:ext>
              <a:ext uri="{C183D7F6-B498-43B3-948B-1728B52AA6E4}">
                <adec:decorative xmlns:adec="http://schemas.microsoft.com/office/drawing/2017/decorative" val="1"/>
              </a:ext>
            </a:extLst>
          </p:cNvPr>
          <p:cNvSpPr/>
          <p:nvPr/>
        </p:nvSpPr>
        <p:spPr>
          <a:xfrm>
            <a:off x="9794529"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D56AB62C-FF38-4153-B496-F42C8DB04407}"/>
              </a:ext>
              <a:ext uri="{C183D7F6-B498-43B3-948B-1728B52AA6E4}">
                <adec:decorative xmlns:adec="http://schemas.microsoft.com/office/drawing/2017/decorative" val="1"/>
              </a:ext>
            </a:extLst>
          </p:cNvPr>
          <p:cNvSpPr/>
          <p:nvPr/>
        </p:nvSpPr>
        <p:spPr>
          <a:xfrm>
            <a:off x="1226567"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1" name="Picture Placeholder 90" descr="market icon">
            <a:extLst>
              <a:ext uri="{FF2B5EF4-FFF2-40B4-BE49-F238E27FC236}">
                <a16:creationId xmlns:a16="http://schemas.microsoft.com/office/drawing/2014/main" id="{C6A83A1A-E2DA-4D40-B2A8-6FAABB76B41B}"/>
              </a:ext>
            </a:extLst>
          </p:cNvPr>
          <p:cNvPicPr>
            <a:picLocks noGrp="1" noChangeAspect="1"/>
          </p:cNvPicPr>
          <p:nvPr>
            <p:ph type="pic" sz="quarter" idx="25"/>
          </p:nvPr>
        </p:nvPicPr>
        <p:blipFill>
          <a:blip r:embed="rId2"/>
          <a:srcRect/>
          <a:stretch>
            <a:fillRect/>
          </a:stretch>
        </p:blipFill>
        <p:spPr>
          <a:xfrm>
            <a:off x="1404658" y="3330145"/>
            <a:ext cx="603504" cy="603504"/>
          </a:xfrm>
          <a:prstGeom prst="rect">
            <a:avLst/>
          </a:prstGeom>
        </p:spPr>
      </p:pic>
      <p:sp>
        <p:nvSpPr>
          <p:cNvPr id="26" name="Text Placeholder 25">
            <a:extLst>
              <a:ext uri="{FF2B5EF4-FFF2-40B4-BE49-F238E27FC236}">
                <a16:creationId xmlns:a16="http://schemas.microsoft.com/office/drawing/2014/main" id="{2F0C189F-75BF-4FC8-A278-5EFC6B66FACA}"/>
              </a:ext>
            </a:extLst>
          </p:cNvPr>
          <p:cNvSpPr>
            <a:spLocks noGrp="1"/>
          </p:cNvSpPr>
          <p:nvPr>
            <p:ph type="body" sz="quarter" idx="12"/>
          </p:nvPr>
        </p:nvSpPr>
        <p:spPr>
          <a:xfrm>
            <a:off x="379005" y="4230943"/>
            <a:ext cx="2640803" cy="365125"/>
          </a:xfrm>
        </p:spPr>
        <p:txBody>
          <a:bodyPr/>
          <a:lstStyle/>
          <a:p>
            <a:r>
              <a:rPr lang="en-US" dirty="0"/>
              <a:t>Close the gap</a:t>
            </a:r>
          </a:p>
        </p:txBody>
      </p:sp>
      <p:sp>
        <p:nvSpPr>
          <p:cNvPr id="27" name="Text Placeholder 26">
            <a:extLst>
              <a:ext uri="{FF2B5EF4-FFF2-40B4-BE49-F238E27FC236}">
                <a16:creationId xmlns:a16="http://schemas.microsoft.com/office/drawing/2014/main" id="{56F30711-3932-4012-B6C1-3B270E1293B3}"/>
              </a:ext>
            </a:extLst>
          </p:cNvPr>
          <p:cNvSpPr>
            <a:spLocks noGrp="1"/>
          </p:cNvSpPr>
          <p:nvPr>
            <p:ph type="body" sz="quarter" idx="13"/>
          </p:nvPr>
        </p:nvSpPr>
        <p:spPr>
          <a:xfrm>
            <a:off x="379005" y="4546458"/>
            <a:ext cx="2640803" cy="1616414"/>
          </a:xfrm>
        </p:spPr>
        <p:txBody>
          <a:bodyPr/>
          <a:lstStyle/>
          <a:p>
            <a:r>
              <a:rPr lang="en-US" dirty="0"/>
              <a:t>Our product makes consumer lives easier, and no other product on the market offers the same features​</a:t>
            </a:r>
          </a:p>
        </p:txBody>
      </p:sp>
      <p:pic>
        <p:nvPicPr>
          <p:cNvPr id="92" name="Picture Placeholder 91" descr="group of people icon">
            <a:extLst>
              <a:ext uri="{FF2B5EF4-FFF2-40B4-BE49-F238E27FC236}">
                <a16:creationId xmlns:a16="http://schemas.microsoft.com/office/drawing/2014/main" id="{B0B79D89-2FA7-4527-BF24-BD94083A08E6}"/>
              </a:ext>
            </a:extLst>
          </p:cNvPr>
          <p:cNvPicPr>
            <a:picLocks noGrp="1" noChangeAspect="1"/>
          </p:cNvPicPr>
          <p:nvPr>
            <p:ph type="pic" sz="quarter" idx="26"/>
          </p:nvPr>
        </p:nvPicPr>
        <p:blipFill>
          <a:blip r:embed="rId3"/>
          <a:srcRect/>
          <a:stretch>
            <a:fillRect/>
          </a:stretch>
        </p:blipFill>
        <p:spPr>
          <a:prstGeom prst="rect">
            <a:avLst/>
          </a:prstGeom>
        </p:spPr>
      </p:pic>
      <p:sp>
        <p:nvSpPr>
          <p:cNvPr id="31" name="Text Placeholder 30">
            <a:extLst>
              <a:ext uri="{FF2B5EF4-FFF2-40B4-BE49-F238E27FC236}">
                <a16:creationId xmlns:a16="http://schemas.microsoft.com/office/drawing/2014/main" id="{850A4385-C5CF-4BEE-B287-D3AC3C912861}"/>
              </a:ext>
            </a:extLst>
          </p:cNvPr>
          <p:cNvSpPr>
            <a:spLocks noGrp="1"/>
          </p:cNvSpPr>
          <p:nvPr>
            <p:ph type="body" sz="quarter" idx="22"/>
          </p:nvPr>
        </p:nvSpPr>
        <p:spPr>
          <a:xfrm>
            <a:off x="3237502" y="4234631"/>
            <a:ext cx="2640803" cy="365125"/>
          </a:xfrm>
        </p:spPr>
        <p:txBody>
          <a:bodyPr/>
          <a:lstStyle/>
          <a:p>
            <a:r>
              <a:rPr lang="en-US" dirty="0"/>
              <a:t>Target audience</a:t>
            </a:r>
          </a:p>
        </p:txBody>
      </p:sp>
      <p:sp>
        <p:nvSpPr>
          <p:cNvPr id="28" name="Text Placeholder 27">
            <a:extLst>
              <a:ext uri="{FF2B5EF4-FFF2-40B4-BE49-F238E27FC236}">
                <a16:creationId xmlns:a16="http://schemas.microsoft.com/office/drawing/2014/main" id="{CC9C5A8F-500B-4089-A210-65BE40581FE1}"/>
              </a:ext>
            </a:extLst>
          </p:cNvPr>
          <p:cNvSpPr>
            <a:spLocks noGrp="1"/>
          </p:cNvSpPr>
          <p:nvPr>
            <p:ph type="body" sz="quarter" idx="15"/>
          </p:nvPr>
        </p:nvSpPr>
        <p:spPr>
          <a:xfrm>
            <a:off x="3237503" y="4550146"/>
            <a:ext cx="2640803" cy="1616414"/>
          </a:xfrm>
        </p:spPr>
        <p:txBody>
          <a:bodyPr/>
          <a:lstStyle/>
          <a:p>
            <a:r>
              <a:rPr lang="en-US" dirty="0"/>
              <a:t>Gen Z (18-25 years old)</a:t>
            </a:r>
          </a:p>
        </p:txBody>
      </p:sp>
      <p:pic>
        <p:nvPicPr>
          <p:cNvPr id="93" name="Picture Placeholder 92" descr="piggy bank icon">
            <a:extLst>
              <a:ext uri="{FF2B5EF4-FFF2-40B4-BE49-F238E27FC236}">
                <a16:creationId xmlns:a16="http://schemas.microsoft.com/office/drawing/2014/main" id="{72B05E96-95BD-47EE-996E-6B2C14EBD1B4}"/>
              </a:ext>
            </a:extLst>
          </p:cNvPr>
          <p:cNvPicPr>
            <a:picLocks noGrp="1" noChangeAspect="1"/>
          </p:cNvPicPr>
          <p:nvPr>
            <p:ph type="pic" sz="quarter" idx="28"/>
          </p:nvPr>
        </p:nvPicPr>
        <p:blipFill>
          <a:blip r:embed="rId4"/>
          <a:srcRect/>
          <a:stretch>
            <a:fillRect/>
          </a:stretch>
        </p:blipFill>
        <p:spPr>
          <a:prstGeom prst="rect">
            <a:avLst/>
          </a:prstGeom>
        </p:spPr>
      </p:pic>
      <p:sp>
        <p:nvSpPr>
          <p:cNvPr id="32" name="Text Placeholder 31">
            <a:extLst>
              <a:ext uri="{FF2B5EF4-FFF2-40B4-BE49-F238E27FC236}">
                <a16:creationId xmlns:a16="http://schemas.microsoft.com/office/drawing/2014/main" id="{561059DA-EA8B-4860-B58D-BBFD6C2CFC5C}"/>
              </a:ext>
            </a:extLst>
          </p:cNvPr>
          <p:cNvSpPr>
            <a:spLocks noGrp="1"/>
          </p:cNvSpPr>
          <p:nvPr>
            <p:ph type="body" sz="quarter" idx="23"/>
          </p:nvPr>
        </p:nvSpPr>
        <p:spPr>
          <a:xfrm>
            <a:off x="6096000" y="4218499"/>
            <a:ext cx="2640803" cy="365125"/>
          </a:xfrm>
        </p:spPr>
        <p:txBody>
          <a:bodyPr/>
          <a:lstStyle/>
          <a:p>
            <a:r>
              <a:rPr lang="en-US" dirty="0"/>
              <a:t>Cost savings</a:t>
            </a:r>
          </a:p>
        </p:txBody>
      </p:sp>
      <p:sp>
        <p:nvSpPr>
          <p:cNvPr id="29" name="Text Placeholder 28">
            <a:extLst>
              <a:ext uri="{FF2B5EF4-FFF2-40B4-BE49-F238E27FC236}">
                <a16:creationId xmlns:a16="http://schemas.microsoft.com/office/drawing/2014/main" id="{491AC0FF-532B-4B36-BE1C-83B71D783B45}"/>
              </a:ext>
            </a:extLst>
          </p:cNvPr>
          <p:cNvSpPr>
            <a:spLocks noGrp="1"/>
          </p:cNvSpPr>
          <p:nvPr>
            <p:ph type="body" sz="quarter" idx="17"/>
          </p:nvPr>
        </p:nvSpPr>
        <p:spPr>
          <a:xfrm>
            <a:off x="6096000" y="4534014"/>
            <a:ext cx="2640803" cy="1616414"/>
          </a:xfrm>
        </p:spPr>
        <p:txBody>
          <a:bodyPr/>
          <a:lstStyle/>
          <a:p>
            <a:r>
              <a:rPr lang="en-US" dirty="0"/>
              <a:t>Reduce expenses for replacement products </a:t>
            </a:r>
          </a:p>
        </p:txBody>
      </p:sp>
      <p:pic>
        <p:nvPicPr>
          <p:cNvPr id="94" name="Picture Placeholder 93" descr="stack of papers icon">
            <a:extLst>
              <a:ext uri="{FF2B5EF4-FFF2-40B4-BE49-F238E27FC236}">
                <a16:creationId xmlns:a16="http://schemas.microsoft.com/office/drawing/2014/main" id="{8C7C9F51-16A3-43F8-8724-9F145C4AD51D}"/>
              </a:ext>
            </a:extLst>
          </p:cNvPr>
          <p:cNvPicPr>
            <a:picLocks noGrp="1" noChangeAspect="1"/>
          </p:cNvPicPr>
          <p:nvPr>
            <p:ph type="pic" sz="quarter" idx="27"/>
          </p:nvPr>
        </p:nvPicPr>
        <p:blipFill>
          <a:blip r:embed="rId5"/>
          <a:srcRect/>
          <a:stretch>
            <a:fillRect/>
          </a:stretch>
        </p:blipFill>
        <p:spPr>
          <a:prstGeom prst="rect">
            <a:avLst/>
          </a:prstGeom>
        </p:spPr>
      </p:pic>
      <p:sp>
        <p:nvSpPr>
          <p:cNvPr id="33" name="Text Placeholder 32">
            <a:extLst>
              <a:ext uri="{FF2B5EF4-FFF2-40B4-BE49-F238E27FC236}">
                <a16:creationId xmlns:a16="http://schemas.microsoft.com/office/drawing/2014/main" id="{921263C4-F13B-47F6-A4A0-816A8D261C29}"/>
              </a:ext>
            </a:extLst>
          </p:cNvPr>
          <p:cNvSpPr>
            <a:spLocks noGrp="1"/>
          </p:cNvSpPr>
          <p:nvPr>
            <p:ph type="body" sz="quarter" idx="24"/>
          </p:nvPr>
        </p:nvSpPr>
        <p:spPr>
          <a:xfrm>
            <a:off x="8946967" y="4218499"/>
            <a:ext cx="2640803" cy="365125"/>
          </a:xfrm>
        </p:spPr>
        <p:txBody>
          <a:bodyPr/>
          <a:lstStyle/>
          <a:p>
            <a:r>
              <a:rPr lang="en-US" dirty="0"/>
              <a:t>Easy to use</a:t>
            </a:r>
          </a:p>
        </p:txBody>
      </p:sp>
      <p:sp>
        <p:nvSpPr>
          <p:cNvPr id="30" name="Text Placeholder 29">
            <a:extLst>
              <a:ext uri="{FF2B5EF4-FFF2-40B4-BE49-F238E27FC236}">
                <a16:creationId xmlns:a16="http://schemas.microsoft.com/office/drawing/2014/main" id="{D16C7B99-9723-4022-8904-97B66907F149}"/>
              </a:ext>
            </a:extLst>
          </p:cNvPr>
          <p:cNvSpPr>
            <a:spLocks noGrp="1"/>
          </p:cNvSpPr>
          <p:nvPr>
            <p:ph type="body" sz="quarter" idx="19"/>
          </p:nvPr>
        </p:nvSpPr>
        <p:spPr>
          <a:xfrm>
            <a:off x="8946967" y="4534014"/>
            <a:ext cx="2640803" cy="1616414"/>
          </a:xfrm>
        </p:spPr>
        <p:txBody>
          <a:bodyPr/>
          <a:lstStyle/>
          <a:p>
            <a:r>
              <a:rPr lang="en-US" dirty="0"/>
              <a:t>Simple design that gives customers the targeted information they need​</a:t>
            </a:r>
          </a:p>
          <a:p>
            <a:endParaRPr lang="en-US" dirty="0"/>
          </a:p>
        </p:txBody>
      </p:sp>
      <p:sp>
        <p:nvSpPr>
          <p:cNvPr id="3" name="Footer Placeholder 2">
            <a:extLst>
              <a:ext uri="{FF2B5EF4-FFF2-40B4-BE49-F238E27FC236}">
                <a16:creationId xmlns:a16="http://schemas.microsoft.com/office/drawing/2014/main" id="{4EA344E8-12AB-4BC6-9FA0-D3FFCDFD1616}"/>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BDAFBEEF-2BDC-48F9-ACA2-5A9324E7BFE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53</a:t>
            </a:fld>
            <a:endParaRPr lang="en-US" dirty="0"/>
          </a:p>
        </p:txBody>
      </p:sp>
      <p:sp>
        <p:nvSpPr>
          <p:cNvPr id="16" name="Date Placeholder 15">
            <a:extLst>
              <a:ext uri="{FF2B5EF4-FFF2-40B4-BE49-F238E27FC236}">
                <a16:creationId xmlns:a16="http://schemas.microsoft.com/office/drawing/2014/main" id="{77C3CA95-BC39-41C4-9B87-98BB7EA2D4C1}"/>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29611060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4196218" y="690802"/>
            <a:ext cx="4936277" cy="575890"/>
          </a:xfrm>
        </p:spPr>
        <p:txBody>
          <a:bodyPr/>
          <a:lstStyle/>
          <a:p>
            <a:r>
              <a:rPr lang="en-US" dirty="0"/>
              <a:t>Product Overview</a:t>
            </a:r>
          </a:p>
        </p:txBody>
      </p:sp>
      <p:pic>
        <p:nvPicPr>
          <p:cNvPr id="42" name="Picture Placeholder 41" descr="box icon">
            <a:extLst>
              <a:ext uri="{FF2B5EF4-FFF2-40B4-BE49-F238E27FC236}">
                <a16:creationId xmlns:a16="http://schemas.microsoft.com/office/drawing/2014/main" id="{7A0C5CE6-9CA6-4807-B23A-A4F89C0310D2}"/>
              </a:ext>
            </a:extLst>
          </p:cNvPr>
          <p:cNvPicPr>
            <a:picLocks noGrp="1" noChangeAspect="1"/>
          </p:cNvPicPr>
          <p:nvPr>
            <p:ph type="pic" sz="quarter" idx="26"/>
          </p:nvPr>
        </p:nvPicPr>
        <p:blipFill>
          <a:blip r:embed="rId2"/>
          <a:srcRect l="375" r="375"/>
          <a:stretch>
            <a:fillRect/>
          </a:stretch>
        </p:blipFill>
        <p:spPr>
          <a:prstGeom prst="rect">
            <a:avLst/>
          </a:prstGeom>
        </p:spPr>
      </p:pic>
      <p:sp>
        <p:nvSpPr>
          <p:cNvPr id="76" name="Text Placeholder 75">
            <a:extLst>
              <a:ext uri="{FF2B5EF4-FFF2-40B4-BE49-F238E27FC236}">
                <a16:creationId xmlns:a16="http://schemas.microsoft.com/office/drawing/2014/main" id="{E239EA0A-BE2A-46D5-876A-5614B0A7CF0F}"/>
              </a:ext>
            </a:extLst>
          </p:cNvPr>
          <p:cNvSpPr>
            <a:spLocks noGrp="1"/>
          </p:cNvSpPr>
          <p:nvPr>
            <p:ph type="body" sz="quarter" idx="12"/>
          </p:nvPr>
        </p:nvSpPr>
        <p:spPr>
          <a:xfrm>
            <a:off x="4190069" y="2568679"/>
            <a:ext cx="3008631" cy="348162"/>
          </a:xfrm>
        </p:spPr>
        <p:txBody>
          <a:bodyPr/>
          <a:lstStyle/>
          <a:p>
            <a:r>
              <a:rPr lang="en-US" dirty="0"/>
              <a:t>Unique</a:t>
            </a:r>
          </a:p>
        </p:txBody>
      </p:sp>
      <p:sp>
        <p:nvSpPr>
          <p:cNvPr id="77" name="Text Placeholder 76">
            <a:extLst>
              <a:ext uri="{FF2B5EF4-FFF2-40B4-BE49-F238E27FC236}">
                <a16:creationId xmlns:a16="http://schemas.microsoft.com/office/drawing/2014/main" id="{92FDC44E-20CB-4210-8DA6-F83A46B39520}"/>
              </a:ext>
            </a:extLst>
          </p:cNvPr>
          <p:cNvSpPr>
            <a:spLocks noGrp="1"/>
          </p:cNvSpPr>
          <p:nvPr>
            <p:ph type="body" sz="quarter" idx="13"/>
          </p:nvPr>
        </p:nvSpPr>
        <p:spPr>
          <a:xfrm>
            <a:off x="4190069" y="2861988"/>
            <a:ext cx="3008630" cy="636682"/>
          </a:xfrm>
        </p:spPr>
        <p:txBody>
          <a:bodyPr/>
          <a:lstStyle/>
          <a:p>
            <a:r>
              <a:rPr lang="en-ZA" dirty="0"/>
              <a:t>Only product specifically dedicated to this niche market</a:t>
            </a:r>
            <a:endParaRPr lang="en-US" dirty="0"/>
          </a:p>
        </p:txBody>
      </p:sp>
      <p:pic>
        <p:nvPicPr>
          <p:cNvPr id="43" name="Picture Placeholder 42" descr="market icon">
            <a:extLst>
              <a:ext uri="{FF2B5EF4-FFF2-40B4-BE49-F238E27FC236}">
                <a16:creationId xmlns:a16="http://schemas.microsoft.com/office/drawing/2014/main" id="{68703471-66FD-4701-B79F-C054E717F50D}"/>
              </a:ext>
            </a:extLst>
          </p:cNvPr>
          <p:cNvPicPr>
            <a:picLocks noGrp="1" noChangeAspect="1"/>
          </p:cNvPicPr>
          <p:nvPr>
            <p:ph type="pic" sz="quarter" idx="27"/>
          </p:nvPr>
        </p:nvPicPr>
        <p:blipFill>
          <a:blip r:embed="rId3"/>
          <a:srcRect/>
          <a:stretch>
            <a:fillRect/>
          </a:stretch>
        </p:blipFill>
        <p:spPr>
          <a:prstGeom prst="rect">
            <a:avLst/>
          </a:prstGeom>
        </p:spPr>
      </p:pic>
      <p:sp>
        <p:nvSpPr>
          <p:cNvPr id="97" name="Text Placeholder 96">
            <a:extLst>
              <a:ext uri="{FF2B5EF4-FFF2-40B4-BE49-F238E27FC236}">
                <a16:creationId xmlns:a16="http://schemas.microsoft.com/office/drawing/2014/main" id="{1C9BBBD5-3078-4A97-8E7D-F5F839845BD1}"/>
              </a:ext>
            </a:extLst>
          </p:cNvPr>
          <p:cNvSpPr>
            <a:spLocks noGrp="1"/>
          </p:cNvSpPr>
          <p:nvPr>
            <p:ph type="body" sz="quarter" idx="21"/>
          </p:nvPr>
        </p:nvSpPr>
        <p:spPr>
          <a:xfrm>
            <a:off x="7913979" y="2568679"/>
            <a:ext cx="3008631" cy="348162"/>
          </a:xfrm>
        </p:spPr>
        <p:txBody>
          <a:bodyPr/>
          <a:lstStyle/>
          <a:p>
            <a:r>
              <a:rPr lang="en-US" dirty="0"/>
              <a:t>First to market</a:t>
            </a:r>
          </a:p>
        </p:txBody>
      </p:sp>
      <p:sp>
        <p:nvSpPr>
          <p:cNvPr id="96" name="Text Placeholder 95">
            <a:extLst>
              <a:ext uri="{FF2B5EF4-FFF2-40B4-BE49-F238E27FC236}">
                <a16:creationId xmlns:a16="http://schemas.microsoft.com/office/drawing/2014/main" id="{CDBDA856-8CC1-449E-B621-022F99358F0B}"/>
              </a:ext>
            </a:extLst>
          </p:cNvPr>
          <p:cNvSpPr>
            <a:spLocks noGrp="1"/>
          </p:cNvSpPr>
          <p:nvPr>
            <p:ph type="body" sz="quarter" idx="20"/>
          </p:nvPr>
        </p:nvSpPr>
        <p:spPr>
          <a:xfrm>
            <a:off x="7913979" y="2861988"/>
            <a:ext cx="3008630" cy="636682"/>
          </a:xfrm>
        </p:spPr>
        <p:txBody>
          <a:bodyPr/>
          <a:lstStyle/>
          <a:p>
            <a:r>
              <a:rPr lang="en-ZA" dirty="0"/>
              <a:t>First beautifully designed product that's both stylish and functional​</a:t>
            </a:r>
          </a:p>
        </p:txBody>
      </p:sp>
      <p:pic>
        <p:nvPicPr>
          <p:cNvPr id="45" name="Picture Placeholder 44" descr="clipboard with check list icon">
            <a:extLst>
              <a:ext uri="{FF2B5EF4-FFF2-40B4-BE49-F238E27FC236}">
                <a16:creationId xmlns:a16="http://schemas.microsoft.com/office/drawing/2014/main" id="{C8D7F118-FF46-4EA6-8CB0-7A7F32EA9B67}"/>
              </a:ext>
            </a:extLst>
          </p:cNvPr>
          <p:cNvPicPr>
            <a:picLocks noGrp="1" noChangeAspect="1"/>
          </p:cNvPicPr>
          <p:nvPr>
            <p:ph type="pic" sz="quarter" idx="28"/>
          </p:nvPr>
        </p:nvPicPr>
        <p:blipFill>
          <a:blip r:embed="rId4"/>
          <a:srcRect l="375" r="375"/>
          <a:stretch>
            <a:fillRect/>
          </a:stretch>
        </p:blipFill>
        <p:spPr>
          <a:prstGeom prst="rect">
            <a:avLst/>
          </a:prstGeom>
        </p:spPr>
      </p:pic>
      <p:sp>
        <p:nvSpPr>
          <p:cNvPr id="99" name="Text Placeholder 98">
            <a:extLst>
              <a:ext uri="{FF2B5EF4-FFF2-40B4-BE49-F238E27FC236}">
                <a16:creationId xmlns:a16="http://schemas.microsoft.com/office/drawing/2014/main" id="{3A32E54C-621B-48BA-A803-164046E2AE65}"/>
              </a:ext>
            </a:extLst>
          </p:cNvPr>
          <p:cNvSpPr>
            <a:spLocks noGrp="1"/>
          </p:cNvSpPr>
          <p:nvPr>
            <p:ph type="body" sz="quarter" idx="23"/>
          </p:nvPr>
        </p:nvSpPr>
        <p:spPr>
          <a:xfrm>
            <a:off x="4190069" y="5044309"/>
            <a:ext cx="3008631" cy="348162"/>
          </a:xfrm>
        </p:spPr>
        <p:txBody>
          <a:bodyPr/>
          <a:lstStyle/>
          <a:p>
            <a:r>
              <a:rPr lang="en-US" dirty="0"/>
              <a:t>Tested</a:t>
            </a:r>
          </a:p>
        </p:txBody>
      </p:sp>
      <p:sp>
        <p:nvSpPr>
          <p:cNvPr id="98" name="Text Placeholder 97">
            <a:extLst>
              <a:ext uri="{FF2B5EF4-FFF2-40B4-BE49-F238E27FC236}">
                <a16:creationId xmlns:a16="http://schemas.microsoft.com/office/drawing/2014/main" id="{01AED438-7299-4DC8-9DD9-BA1D41DA9675}"/>
              </a:ext>
            </a:extLst>
          </p:cNvPr>
          <p:cNvSpPr>
            <a:spLocks noGrp="1"/>
          </p:cNvSpPr>
          <p:nvPr>
            <p:ph type="body" sz="quarter" idx="22"/>
          </p:nvPr>
        </p:nvSpPr>
        <p:spPr>
          <a:xfrm>
            <a:off x="4190069" y="5337618"/>
            <a:ext cx="3008630" cy="636682"/>
          </a:xfrm>
        </p:spPr>
        <p:txBody>
          <a:bodyPr/>
          <a:lstStyle/>
          <a:p>
            <a:r>
              <a:rPr lang="en-ZA" dirty="0"/>
              <a:t>Conducted testing with college students in the area​</a:t>
            </a:r>
          </a:p>
        </p:txBody>
      </p:sp>
      <p:pic>
        <p:nvPicPr>
          <p:cNvPr id="44" name="Picture Placeholder 43" descr="two people talking icon">
            <a:extLst>
              <a:ext uri="{FF2B5EF4-FFF2-40B4-BE49-F238E27FC236}">
                <a16:creationId xmlns:a16="http://schemas.microsoft.com/office/drawing/2014/main" id="{32FDE888-33A7-493E-A23F-0EAAB9E10952}"/>
              </a:ext>
            </a:extLst>
          </p:cNvPr>
          <p:cNvPicPr>
            <a:picLocks noGrp="1" noChangeAspect="1"/>
          </p:cNvPicPr>
          <p:nvPr>
            <p:ph type="pic" sz="quarter" idx="29"/>
          </p:nvPr>
        </p:nvPicPr>
        <p:blipFill>
          <a:blip r:embed="rId5"/>
          <a:srcRect t="131" b="131"/>
          <a:stretch>
            <a:fillRect/>
          </a:stretch>
        </p:blipFill>
        <p:spPr>
          <a:xfrm>
            <a:off x="7906631" y="4298696"/>
            <a:ext cx="603504" cy="603504"/>
          </a:xfrm>
          <a:prstGeom prst="rect">
            <a:avLst/>
          </a:prstGeom>
        </p:spPr>
      </p:pic>
      <p:sp>
        <p:nvSpPr>
          <p:cNvPr id="101" name="Text Placeholder 100">
            <a:extLst>
              <a:ext uri="{FF2B5EF4-FFF2-40B4-BE49-F238E27FC236}">
                <a16:creationId xmlns:a16="http://schemas.microsoft.com/office/drawing/2014/main" id="{9B8F2F1C-23A5-48F0-83ED-64D9A8A3E43E}"/>
              </a:ext>
            </a:extLst>
          </p:cNvPr>
          <p:cNvSpPr>
            <a:spLocks noGrp="1"/>
          </p:cNvSpPr>
          <p:nvPr>
            <p:ph type="body" sz="quarter" idx="25"/>
          </p:nvPr>
        </p:nvSpPr>
        <p:spPr>
          <a:xfrm>
            <a:off x="7913980" y="5047681"/>
            <a:ext cx="3008631" cy="348162"/>
          </a:xfrm>
        </p:spPr>
        <p:txBody>
          <a:bodyPr/>
          <a:lstStyle/>
          <a:p>
            <a:r>
              <a:rPr lang="en-US" dirty="0"/>
              <a:t>Authentic</a:t>
            </a:r>
          </a:p>
        </p:txBody>
      </p:sp>
      <p:sp>
        <p:nvSpPr>
          <p:cNvPr id="100" name="Text Placeholder 99">
            <a:extLst>
              <a:ext uri="{FF2B5EF4-FFF2-40B4-BE49-F238E27FC236}">
                <a16:creationId xmlns:a16="http://schemas.microsoft.com/office/drawing/2014/main" id="{16B8F8D8-59B2-406F-94E0-04DFD90B8D0C}"/>
              </a:ext>
            </a:extLst>
          </p:cNvPr>
          <p:cNvSpPr>
            <a:spLocks noGrp="1"/>
          </p:cNvSpPr>
          <p:nvPr>
            <p:ph type="body" sz="quarter" idx="24"/>
          </p:nvPr>
        </p:nvSpPr>
        <p:spPr>
          <a:xfrm>
            <a:off x="7913980" y="5340990"/>
            <a:ext cx="3008630" cy="636682"/>
          </a:xfrm>
        </p:spPr>
        <p:txBody>
          <a:bodyPr/>
          <a:lstStyle/>
          <a:p>
            <a:r>
              <a:rPr lang="en-ZA" dirty="0"/>
              <a:t>Designed with the help and input of experts in the field ​</a:t>
            </a:r>
          </a:p>
        </p:txBody>
      </p:sp>
      <p:sp>
        <p:nvSpPr>
          <p:cNvPr id="19" name="Footer Placeholder 18">
            <a:extLst>
              <a:ext uri="{FF2B5EF4-FFF2-40B4-BE49-F238E27FC236}">
                <a16:creationId xmlns:a16="http://schemas.microsoft.com/office/drawing/2014/main" id="{65EC8A42-193D-43A9-B162-8977ADBDB35A}"/>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20" name="Slide Number Placeholder 19">
            <a:extLst>
              <a:ext uri="{FF2B5EF4-FFF2-40B4-BE49-F238E27FC236}">
                <a16:creationId xmlns:a16="http://schemas.microsoft.com/office/drawing/2014/main" id="{3DD70FC9-BBF2-4AF1-9A64-0FB9216835C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54</a:t>
            </a:fld>
            <a:endParaRPr lang="en-US" dirty="0"/>
          </a:p>
        </p:txBody>
      </p:sp>
      <p:sp>
        <p:nvSpPr>
          <p:cNvPr id="41" name="Date Placeholder 40">
            <a:extLst>
              <a:ext uri="{FF2B5EF4-FFF2-40B4-BE49-F238E27FC236}">
                <a16:creationId xmlns:a16="http://schemas.microsoft.com/office/drawing/2014/main" id="{0B1681CB-9789-4D10-B109-32AB0A0751E0}"/>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19688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3672555" y="1823626"/>
            <a:ext cx="4569572" cy="580029"/>
          </a:xfrm>
        </p:spPr>
        <p:txBody>
          <a:bodyPr/>
          <a:lstStyle/>
          <a:p>
            <a:r>
              <a:rPr lang="en-US" dirty="0"/>
              <a:t>Product Benefits</a:t>
            </a:r>
          </a:p>
        </p:txBody>
      </p:sp>
      <p:sp>
        <p:nvSpPr>
          <p:cNvPr id="39" name="Text Placeholder 38">
            <a:extLst>
              <a:ext uri="{FF2B5EF4-FFF2-40B4-BE49-F238E27FC236}">
                <a16:creationId xmlns:a16="http://schemas.microsoft.com/office/drawing/2014/main" id="{2B0040E8-BBFE-4B5E-9ADF-88F6C234CBAB}"/>
              </a:ext>
            </a:extLst>
          </p:cNvPr>
          <p:cNvSpPr>
            <a:spLocks noGrp="1"/>
          </p:cNvSpPr>
          <p:nvPr>
            <p:ph type="body" sz="quarter" idx="22"/>
          </p:nvPr>
        </p:nvSpPr>
        <p:spPr>
          <a:xfrm>
            <a:off x="2956595" y="2807310"/>
            <a:ext cx="5824073" cy="1940149"/>
          </a:xfrm>
        </p:spPr>
        <p:txBody>
          <a:bodyPr/>
          <a:lstStyle/>
          <a:p>
            <a:r>
              <a:rPr lang="en-ZA" dirty="0"/>
              <a:t>Cool and stylish product​</a:t>
            </a:r>
          </a:p>
          <a:p>
            <a:r>
              <a:rPr lang="en-ZA" dirty="0"/>
              <a:t>Areas for community connections</a:t>
            </a:r>
          </a:p>
          <a:p>
            <a:r>
              <a:rPr lang="en-ZA" dirty="0"/>
              <a:t>Online store and market swap​</a:t>
            </a:r>
            <a:endParaRPr lang="en-US" dirty="0"/>
          </a:p>
          <a:p>
            <a:endParaRPr lang="en-ZA" dirty="0"/>
          </a:p>
        </p:txBody>
      </p:sp>
      <p:sp>
        <p:nvSpPr>
          <p:cNvPr id="3" name="Footer Placeholder 2">
            <a:extLst>
              <a:ext uri="{FF2B5EF4-FFF2-40B4-BE49-F238E27FC236}">
                <a16:creationId xmlns:a16="http://schemas.microsoft.com/office/drawing/2014/main" id="{7B218AC5-F86F-4C67-A6CE-942AB696BD82}"/>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EBF20B7A-39DA-4D7C-96BB-B2A9565A4D7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55</a:t>
            </a:fld>
            <a:endParaRPr lang="en-US" dirty="0"/>
          </a:p>
        </p:txBody>
      </p:sp>
      <p:sp>
        <p:nvSpPr>
          <p:cNvPr id="44" name="Date Placeholder 43">
            <a:extLst>
              <a:ext uri="{FF2B5EF4-FFF2-40B4-BE49-F238E27FC236}">
                <a16:creationId xmlns:a16="http://schemas.microsoft.com/office/drawing/2014/main" id="{1D14AAB3-2E60-4AAE-8C5D-843AD9A98BE6}"/>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20119198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Company Overview</a:t>
            </a:r>
          </a:p>
        </p:txBody>
      </p:sp>
    </p:spTree>
    <p:extLst>
      <p:ext uri="{BB962C8B-B14F-4D97-AF65-F5344CB8AC3E}">
        <p14:creationId xmlns:p14="http://schemas.microsoft.com/office/powerpoint/2010/main" val="37164961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4BB0BCF4-9D20-4758-AE5E-FC431503F671}"/>
              </a:ext>
            </a:extLst>
          </p:cNvPr>
          <p:cNvSpPr>
            <a:spLocks noGrp="1"/>
          </p:cNvSpPr>
          <p:nvPr>
            <p:ph type="title"/>
          </p:nvPr>
        </p:nvSpPr>
        <p:spPr>
          <a:xfrm>
            <a:off x="965511" y="760406"/>
            <a:ext cx="5424988" cy="579245"/>
          </a:xfrm>
        </p:spPr>
        <p:txBody>
          <a:bodyPr/>
          <a:lstStyle/>
          <a:p>
            <a:r>
              <a:rPr lang="en-US" dirty="0"/>
              <a:t>Business Model</a:t>
            </a:r>
          </a:p>
        </p:txBody>
      </p:sp>
      <p:sp>
        <p:nvSpPr>
          <p:cNvPr id="40" name="Text Placeholder 39">
            <a:extLst>
              <a:ext uri="{FF2B5EF4-FFF2-40B4-BE49-F238E27FC236}">
                <a16:creationId xmlns:a16="http://schemas.microsoft.com/office/drawing/2014/main" id="{F09B50DC-B299-47D5-8FBF-8BB1F764A59C}"/>
              </a:ext>
            </a:extLst>
          </p:cNvPr>
          <p:cNvSpPr>
            <a:spLocks noGrp="1"/>
          </p:cNvSpPr>
          <p:nvPr>
            <p:ph type="body" sz="quarter" idx="12"/>
          </p:nvPr>
        </p:nvSpPr>
        <p:spPr>
          <a:xfrm>
            <a:off x="965511" y="3417877"/>
            <a:ext cx="2806280" cy="365125"/>
          </a:xfrm>
        </p:spPr>
        <p:txBody>
          <a:bodyPr/>
          <a:lstStyle/>
          <a:p>
            <a:r>
              <a:rPr lang="en-ZA" dirty="0"/>
              <a:t>Research​</a:t>
            </a:r>
          </a:p>
        </p:txBody>
      </p:sp>
      <p:sp>
        <p:nvSpPr>
          <p:cNvPr id="41" name="Text Placeholder 40">
            <a:extLst>
              <a:ext uri="{FF2B5EF4-FFF2-40B4-BE49-F238E27FC236}">
                <a16:creationId xmlns:a16="http://schemas.microsoft.com/office/drawing/2014/main" id="{5B2431E2-5AF0-49F8-8C0F-52F1C1171866}"/>
              </a:ext>
            </a:extLst>
          </p:cNvPr>
          <p:cNvSpPr>
            <a:spLocks noGrp="1"/>
          </p:cNvSpPr>
          <p:nvPr>
            <p:ph type="body" sz="quarter" idx="13"/>
          </p:nvPr>
        </p:nvSpPr>
        <p:spPr>
          <a:xfrm>
            <a:off x="965511" y="3766050"/>
            <a:ext cx="2806280" cy="1148945"/>
          </a:xfrm>
        </p:spPr>
        <p:txBody>
          <a:bodyPr/>
          <a:lstStyle/>
          <a:p>
            <a:r>
              <a:rPr lang="en-ZA" dirty="0"/>
              <a:t>We based our research on market trends and social media</a:t>
            </a:r>
            <a:r>
              <a:rPr lang="en-US" dirty="0"/>
              <a:t>​</a:t>
            </a:r>
          </a:p>
        </p:txBody>
      </p:sp>
      <p:sp>
        <p:nvSpPr>
          <p:cNvPr id="42" name="Text Placeholder 41">
            <a:extLst>
              <a:ext uri="{FF2B5EF4-FFF2-40B4-BE49-F238E27FC236}">
                <a16:creationId xmlns:a16="http://schemas.microsoft.com/office/drawing/2014/main" id="{974545B8-60BB-4D0D-8EE6-4D20EFAB711B}"/>
              </a:ext>
            </a:extLst>
          </p:cNvPr>
          <p:cNvSpPr>
            <a:spLocks noGrp="1"/>
          </p:cNvSpPr>
          <p:nvPr>
            <p:ph type="body" sz="quarter" idx="14"/>
          </p:nvPr>
        </p:nvSpPr>
        <p:spPr>
          <a:xfrm>
            <a:off x="4514520" y="3400925"/>
            <a:ext cx="2806280" cy="365125"/>
          </a:xfrm>
        </p:spPr>
        <p:txBody>
          <a:bodyPr/>
          <a:lstStyle/>
          <a:p>
            <a:r>
              <a:rPr lang="en-ZA" dirty="0"/>
              <a:t>Abstract​</a:t>
            </a:r>
          </a:p>
        </p:txBody>
      </p:sp>
      <p:sp>
        <p:nvSpPr>
          <p:cNvPr id="43" name="Text Placeholder 42">
            <a:extLst>
              <a:ext uri="{FF2B5EF4-FFF2-40B4-BE49-F238E27FC236}">
                <a16:creationId xmlns:a16="http://schemas.microsoft.com/office/drawing/2014/main" id="{947754CF-0306-43C0-AAC6-F0E44B385D40}"/>
              </a:ext>
            </a:extLst>
          </p:cNvPr>
          <p:cNvSpPr>
            <a:spLocks noGrp="1"/>
          </p:cNvSpPr>
          <p:nvPr>
            <p:ph type="body" sz="quarter" idx="15"/>
          </p:nvPr>
        </p:nvSpPr>
        <p:spPr>
          <a:xfrm>
            <a:off x="4514520" y="3749098"/>
            <a:ext cx="2806280" cy="1148945"/>
          </a:xfrm>
        </p:spPr>
        <p:txBody>
          <a:bodyPr/>
          <a:lstStyle/>
          <a:p>
            <a:r>
              <a:rPr lang="en-ZA" dirty="0"/>
              <a:t>We believe people need more products specifically dedicated to this niche market</a:t>
            </a:r>
            <a:r>
              <a:rPr lang="en-US" dirty="0"/>
              <a:t>​</a:t>
            </a:r>
          </a:p>
        </p:txBody>
      </p:sp>
      <p:sp>
        <p:nvSpPr>
          <p:cNvPr id="44" name="Text Placeholder 43">
            <a:extLst>
              <a:ext uri="{FF2B5EF4-FFF2-40B4-BE49-F238E27FC236}">
                <a16:creationId xmlns:a16="http://schemas.microsoft.com/office/drawing/2014/main" id="{08BF14CB-16F9-4C81-89C6-D1803D9FF6C5}"/>
              </a:ext>
            </a:extLst>
          </p:cNvPr>
          <p:cNvSpPr>
            <a:spLocks noGrp="1"/>
          </p:cNvSpPr>
          <p:nvPr>
            <p:ph type="body" sz="quarter" idx="16"/>
          </p:nvPr>
        </p:nvSpPr>
        <p:spPr>
          <a:xfrm>
            <a:off x="8063529" y="3400925"/>
            <a:ext cx="2692240" cy="365125"/>
          </a:xfrm>
        </p:spPr>
        <p:txBody>
          <a:bodyPr/>
          <a:lstStyle/>
          <a:p>
            <a:r>
              <a:rPr lang="en-ZA" dirty="0"/>
              <a:t>Design​</a:t>
            </a:r>
          </a:p>
        </p:txBody>
      </p:sp>
      <p:sp>
        <p:nvSpPr>
          <p:cNvPr id="45" name="Text Placeholder 44">
            <a:extLst>
              <a:ext uri="{FF2B5EF4-FFF2-40B4-BE49-F238E27FC236}">
                <a16:creationId xmlns:a16="http://schemas.microsoft.com/office/drawing/2014/main" id="{BF20205F-2E3B-455D-AD51-19DBA042B695}"/>
              </a:ext>
            </a:extLst>
          </p:cNvPr>
          <p:cNvSpPr>
            <a:spLocks noGrp="1"/>
          </p:cNvSpPr>
          <p:nvPr>
            <p:ph type="body" sz="quarter" idx="17"/>
          </p:nvPr>
        </p:nvSpPr>
        <p:spPr>
          <a:xfrm>
            <a:off x="8063529" y="3749098"/>
            <a:ext cx="2692240" cy="1148945"/>
          </a:xfrm>
        </p:spPr>
        <p:txBody>
          <a:bodyPr/>
          <a:lstStyle/>
          <a:p>
            <a:r>
              <a:rPr lang="en-ZA" dirty="0"/>
              <a:t>Minimalist and easy to use </a:t>
            </a:r>
            <a:r>
              <a:rPr lang="en-US" dirty="0"/>
              <a:t>​</a:t>
            </a:r>
          </a:p>
        </p:txBody>
      </p:sp>
      <p:sp>
        <p:nvSpPr>
          <p:cNvPr id="3" name="Footer Placeholder 2">
            <a:extLst>
              <a:ext uri="{FF2B5EF4-FFF2-40B4-BE49-F238E27FC236}">
                <a16:creationId xmlns:a16="http://schemas.microsoft.com/office/drawing/2014/main" id="{2E0E4B4A-B5D3-478E-8BA4-CF2034B5271A}"/>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0A7569EA-9732-4A17-BF57-C64DBC5B9EE1}"/>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57</a:t>
            </a:fld>
            <a:endParaRPr lang="en-US" dirty="0"/>
          </a:p>
        </p:txBody>
      </p:sp>
      <p:sp>
        <p:nvSpPr>
          <p:cNvPr id="35" name="Date Placeholder 34">
            <a:extLst>
              <a:ext uri="{FF2B5EF4-FFF2-40B4-BE49-F238E27FC236}">
                <a16:creationId xmlns:a16="http://schemas.microsoft.com/office/drawing/2014/main" id="{34FB5AB1-B6AF-48F2-8193-1762B21100E5}"/>
              </a:ext>
            </a:extLst>
          </p:cNvPr>
          <p:cNvSpPr>
            <a:spLocks noGrp="1"/>
          </p:cNvSpPr>
          <p:nvPr>
            <p:ph type="dt" sz="half" idx="2"/>
          </p:nvPr>
        </p:nvSpPr>
        <p:spPr>
          <a:xfrm rot="5400000">
            <a:off x="10595991" y="5074920"/>
            <a:ext cx="2647667" cy="365125"/>
          </a:xfrm>
        </p:spPr>
        <p:txBody>
          <a:bodyPr/>
          <a:lstStyle/>
          <a:p>
            <a:r>
              <a:rPr lang="en-US" dirty="0"/>
              <a:t>May 21, 20XX</a:t>
            </a:r>
          </a:p>
        </p:txBody>
      </p:sp>
      <p:cxnSp>
        <p:nvCxnSpPr>
          <p:cNvPr id="12" name="Straight Connector 11">
            <a:extLst>
              <a:ext uri="{FF2B5EF4-FFF2-40B4-BE49-F238E27FC236}">
                <a16:creationId xmlns:a16="http://schemas.microsoft.com/office/drawing/2014/main" id="{82E4A9E0-B9B8-477E-BAB2-C435AE05A5C3}"/>
              </a:ext>
              <a:ext uri="{C183D7F6-B498-43B3-948B-1728B52AA6E4}">
                <adec:decorative xmlns:adec="http://schemas.microsoft.com/office/drawing/2017/decorative" val="1"/>
              </a:ext>
            </a:extLst>
          </p:cNvPr>
          <p:cNvCxnSpPr>
            <a:cxnSpLocks/>
          </p:cNvCxnSpPr>
          <p:nvPr/>
        </p:nvCxnSpPr>
        <p:spPr>
          <a:xfrm>
            <a:off x="2668225" y="2771218"/>
            <a:ext cx="65900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4D367819-9C54-4A3B-90AC-2B4EEEBCCDF3}"/>
              </a:ext>
              <a:ext uri="{C183D7F6-B498-43B3-948B-1728B52AA6E4}">
                <adec:decorative xmlns:adec="http://schemas.microsoft.com/office/drawing/2017/decorative" val="1"/>
              </a:ext>
            </a:extLst>
          </p:cNvPr>
          <p:cNvSpPr/>
          <p:nvPr/>
        </p:nvSpPr>
        <p:spPr>
          <a:xfrm>
            <a:off x="1895812" y="2298379"/>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EB2FC54-BDCC-433E-9F5F-4479FEC4CB11}"/>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69077" y="2471644"/>
            <a:ext cx="599148" cy="599148"/>
          </a:xfrm>
          <a:prstGeom prst="rect">
            <a:avLst/>
          </a:prstGeom>
        </p:spPr>
      </p:pic>
      <p:sp>
        <p:nvSpPr>
          <p:cNvPr id="15" name="Oval 14">
            <a:extLst>
              <a:ext uri="{FF2B5EF4-FFF2-40B4-BE49-F238E27FC236}">
                <a16:creationId xmlns:a16="http://schemas.microsoft.com/office/drawing/2014/main" id="{FF42323A-F1D2-482E-AE8B-36FC42FCE778}"/>
              </a:ext>
              <a:ext uri="{C183D7F6-B498-43B3-948B-1728B52AA6E4}">
                <adec:decorative xmlns:adec="http://schemas.microsoft.com/office/drawing/2017/decorative" val="1"/>
              </a:ext>
            </a:extLst>
          </p:cNvPr>
          <p:cNvSpPr/>
          <p:nvPr/>
        </p:nvSpPr>
        <p:spPr>
          <a:xfrm>
            <a:off x="5444821" y="2298379"/>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Graphic 15">
            <a:extLst>
              <a:ext uri="{FF2B5EF4-FFF2-40B4-BE49-F238E27FC236}">
                <a16:creationId xmlns:a16="http://schemas.microsoft.com/office/drawing/2014/main" id="{4F06236B-DDE6-47A9-8020-9F1D55DB8D8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18086" y="2471644"/>
            <a:ext cx="599148" cy="599148"/>
          </a:xfrm>
          <a:prstGeom prst="rect">
            <a:avLst/>
          </a:prstGeom>
        </p:spPr>
      </p:pic>
      <p:sp>
        <p:nvSpPr>
          <p:cNvPr id="17" name="Oval 16">
            <a:extLst>
              <a:ext uri="{FF2B5EF4-FFF2-40B4-BE49-F238E27FC236}">
                <a16:creationId xmlns:a16="http://schemas.microsoft.com/office/drawing/2014/main" id="{CD56C48C-948A-41FB-A293-F6907B595BCF}"/>
              </a:ext>
              <a:ext uri="{C183D7F6-B498-43B3-948B-1728B52AA6E4}">
                <adec:decorative xmlns:adec="http://schemas.microsoft.com/office/drawing/2017/decorative" val="1"/>
              </a:ext>
            </a:extLst>
          </p:cNvPr>
          <p:cNvSpPr/>
          <p:nvPr/>
        </p:nvSpPr>
        <p:spPr>
          <a:xfrm>
            <a:off x="8936810" y="2298379"/>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Graphic 17">
            <a:extLst>
              <a:ext uri="{FF2B5EF4-FFF2-40B4-BE49-F238E27FC236}">
                <a16:creationId xmlns:a16="http://schemas.microsoft.com/office/drawing/2014/main" id="{9228EBB1-292A-4381-80B0-8545A1B5757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10075" y="2471644"/>
            <a:ext cx="599148" cy="599148"/>
          </a:xfrm>
          <a:prstGeom prst="rect">
            <a:avLst/>
          </a:prstGeom>
        </p:spPr>
      </p:pic>
    </p:spTree>
    <p:extLst>
      <p:ext uri="{BB962C8B-B14F-4D97-AF65-F5344CB8AC3E}">
        <p14:creationId xmlns:p14="http://schemas.microsoft.com/office/powerpoint/2010/main" val="25902267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3E47C41-D39A-4245-A7A3-ED0AB8507FA4}"/>
              </a:ext>
            </a:extLst>
          </p:cNvPr>
          <p:cNvSpPr>
            <a:spLocks noGrp="1"/>
          </p:cNvSpPr>
          <p:nvPr>
            <p:ph type="title"/>
          </p:nvPr>
        </p:nvSpPr>
        <p:spPr>
          <a:xfrm>
            <a:off x="5029799" y="1380501"/>
            <a:ext cx="5097428" cy="991689"/>
          </a:xfrm>
        </p:spPr>
        <p:txBody>
          <a:bodyPr/>
          <a:lstStyle/>
          <a:p>
            <a:r>
              <a:rPr lang="en-US" dirty="0"/>
              <a:t>Market opportunity overview</a:t>
            </a:r>
          </a:p>
        </p:txBody>
      </p:sp>
      <p:sp>
        <p:nvSpPr>
          <p:cNvPr id="13" name="Text Placeholder 12">
            <a:extLst>
              <a:ext uri="{FF2B5EF4-FFF2-40B4-BE49-F238E27FC236}">
                <a16:creationId xmlns:a16="http://schemas.microsoft.com/office/drawing/2014/main" id="{5B0169F7-C655-419A-837E-361F2B21485B}"/>
              </a:ext>
            </a:extLst>
          </p:cNvPr>
          <p:cNvSpPr>
            <a:spLocks noGrp="1"/>
          </p:cNvSpPr>
          <p:nvPr>
            <p:ph type="body" sz="quarter" idx="14"/>
          </p:nvPr>
        </p:nvSpPr>
        <p:spPr>
          <a:xfrm>
            <a:off x="692337" y="3400981"/>
            <a:ext cx="2693128" cy="991689"/>
          </a:xfrm>
        </p:spPr>
        <p:txBody>
          <a:bodyPr/>
          <a:lstStyle/>
          <a:p>
            <a:pPr lvl="0"/>
            <a:r>
              <a:rPr lang="en-US" noProof="0" dirty="0"/>
              <a:t>$3b</a:t>
            </a:r>
          </a:p>
        </p:txBody>
      </p:sp>
      <p:sp>
        <p:nvSpPr>
          <p:cNvPr id="24" name="Text Placeholder 23">
            <a:extLst>
              <a:ext uri="{FF2B5EF4-FFF2-40B4-BE49-F238E27FC236}">
                <a16:creationId xmlns:a16="http://schemas.microsoft.com/office/drawing/2014/main" id="{3686A163-9DC0-4062-B9F2-7356DCF3AE60}"/>
              </a:ext>
            </a:extLst>
          </p:cNvPr>
          <p:cNvSpPr>
            <a:spLocks noGrp="1"/>
          </p:cNvSpPr>
          <p:nvPr>
            <p:ph type="body" sz="quarter" idx="20"/>
          </p:nvPr>
        </p:nvSpPr>
        <p:spPr>
          <a:xfrm>
            <a:off x="692336" y="4670980"/>
            <a:ext cx="2693129" cy="1151633"/>
          </a:xfrm>
        </p:spPr>
        <p:txBody>
          <a:bodyPr/>
          <a:lstStyle/>
          <a:p>
            <a:r>
              <a:rPr lang="en-ZA" dirty="0"/>
              <a:t>Opportunity to build</a:t>
            </a:r>
            <a:r>
              <a:rPr lang="en-US" dirty="0"/>
              <a:t>​</a:t>
            </a:r>
          </a:p>
          <a:p>
            <a:r>
              <a:rPr lang="en-ZA" dirty="0"/>
              <a:t>Fully inclusive market</a:t>
            </a:r>
            <a:r>
              <a:rPr lang="en-US" dirty="0"/>
              <a:t>​</a:t>
            </a:r>
          </a:p>
          <a:p>
            <a:r>
              <a:rPr lang="en-ZA" dirty="0"/>
              <a:t>Total addressable market</a:t>
            </a:r>
            <a:r>
              <a:rPr lang="en-US" dirty="0"/>
              <a:t>​</a:t>
            </a:r>
          </a:p>
        </p:txBody>
      </p:sp>
      <p:sp>
        <p:nvSpPr>
          <p:cNvPr id="52" name="Text Placeholder 51">
            <a:extLst>
              <a:ext uri="{FF2B5EF4-FFF2-40B4-BE49-F238E27FC236}">
                <a16:creationId xmlns:a16="http://schemas.microsoft.com/office/drawing/2014/main" id="{A6CE42C0-A515-44EB-BC74-1BABB144F8A2}"/>
              </a:ext>
            </a:extLst>
          </p:cNvPr>
          <p:cNvSpPr>
            <a:spLocks noGrp="1"/>
          </p:cNvSpPr>
          <p:nvPr>
            <p:ph type="body" sz="quarter" idx="24"/>
          </p:nvPr>
        </p:nvSpPr>
        <p:spPr>
          <a:xfrm>
            <a:off x="3587933" y="3400981"/>
            <a:ext cx="2693128" cy="991689"/>
          </a:xfrm>
        </p:spPr>
        <p:txBody>
          <a:bodyPr/>
          <a:lstStyle/>
          <a:p>
            <a:r>
              <a:rPr lang="en-US" dirty="0"/>
              <a:t>$1b</a:t>
            </a:r>
          </a:p>
        </p:txBody>
      </p:sp>
      <p:sp>
        <p:nvSpPr>
          <p:cNvPr id="49" name="Text Placeholder 48">
            <a:extLst>
              <a:ext uri="{FF2B5EF4-FFF2-40B4-BE49-F238E27FC236}">
                <a16:creationId xmlns:a16="http://schemas.microsoft.com/office/drawing/2014/main" id="{8AF842C8-A5D3-45DC-A744-72AF8C8786B5}"/>
              </a:ext>
            </a:extLst>
          </p:cNvPr>
          <p:cNvSpPr>
            <a:spLocks noGrp="1"/>
          </p:cNvSpPr>
          <p:nvPr>
            <p:ph type="body" sz="quarter" idx="21"/>
          </p:nvPr>
        </p:nvSpPr>
        <p:spPr>
          <a:xfrm>
            <a:off x="3587931" y="4670980"/>
            <a:ext cx="2693129" cy="1151633"/>
          </a:xfrm>
        </p:spPr>
        <p:txBody>
          <a:bodyPr/>
          <a:lstStyle/>
          <a:p>
            <a:r>
              <a:rPr lang="en-US" dirty="0"/>
              <a:t>Freedom to invent​</a:t>
            </a:r>
          </a:p>
          <a:p>
            <a:r>
              <a:rPr lang="en-ZA" dirty="0"/>
              <a:t>Selectively inclusive market</a:t>
            </a:r>
            <a:r>
              <a:rPr lang="en-US" dirty="0"/>
              <a:t>​</a:t>
            </a:r>
          </a:p>
          <a:p>
            <a:r>
              <a:rPr lang="en-ZA" dirty="0"/>
              <a:t>Serviceable available market</a:t>
            </a:r>
            <a:r>
              <a:rPr lang="en-US" dirty="0"/>
              <a:t>​</a:t>
            </a:r>
          </a:p>
        </p:txBody>
      </p:sp>
      <p:sp>
        <p:nvSpPr>
          <p:cNvPr id="26" name="Text Placeholder 25">
            <a:extLst>
              <a:ext uri="{FF2B5EF4-FFF2-40B4-BE49-F238E27FC236}">
                <a16:creationId xmlns:a16="http://schemas.microsoft.com/office/drawing/2014/main" id="{8182F801-E17C-4A69-AD17-239F51B8AA22}"/>
              </a:ext>
            </a:extLst>
          </p:cNvPr>
          <p:cNvSpPr>
            <a:spLocks noGrp="1"/>
          </p:cNvSpPr>
          <p:nvPr>
            <p:ph type="body" sz="quarter" idx="25"/>
          </p:nvPr>
        </p:nvSpPr>
        <p:spPr>
          <a:xfrm>
            <a:off x="6483530" y="3400981"/>
            <a:ext cx="2693128" cy="991689"/>
          </a:xfrm>
        </p:spPr>
        <p:txBody>
          <a:bodyPr/>
          <a:lstStyle/>
          <a:p>
            <a:r>
              <a:rPr lang="en-US" dirty="0"/>
              <a:t>$2b</a:t>
            </a:r>
          </a:p>
        </p:txBody>
      </p:sp>
      <p:sp>
        <p:nvSpPr>
          <p:cNvPr id="51" name="Text Placeholder 50">
            <a:extLst>
              <a:ext uri="{FF2B5EF4-FFF2-40B4-BE49-F238E27FC236}">
                <a16:creationId xmlns:a16="http://schemas.microsoft.com/office/drawing/2014/main" id="{1FD9BD1C-061E-444C-9C04-891206C401D9}"/>
              </a:ext>
            </a:extLst>
          </p:cNvPr>
          <p:cNvSpPr>
            <a:spLocks noGrp="1"/>
          </p:cNvSpPr>
          <p:nvPr>
            <p:ph type="body" sz="quarter" idx="23"/>
          </p:nvPr>
        </p:nvSpPr>
        <p:spPr>
          <a:xfrm>
            <a:off x="6483528" y="4670980"/>
            <a:ext cx="2693129" cy="1151633"/>
          </a:xfrm>
        </p:spPr>
        <p:txBody>
          <a:bodyPr/>
          <a:lstStyle/>
          <a:p>
            <a:r>
              <a:rPr lang="en-ZA" dirty="0"/>
              <a:t>Few competitors​</a:t>
            </a:r>
          </a:p>
          <a:p>
            <a:r>
              <a:rPr lang="en-ZA" dirty="0"/>
              <a:t>Specifically targeted market</a:t>
            </a:r>
            <a:r>
              <a:rPr lang="en-US" dirty="0"/>
              <a:t>​</a:t>
            </a:r>
          </a:p>
          <a:p>
            <a:r>
              <a:rPr lang="en-ZA" dirty="0"/>
              <a:t>Serviceable obtainable market​</a:t>
            </a:r>
          </a:p>
        </p:txBody>
      </p:sp>
      <p:sp>
        <p:nvSpPr>
          <p:cNvPr id="3" name="Footer Placeholder 2">
            <a:extLst>
              <a:ext uri="{FF2B5EF4-FFF2-40B4-BE49-F238E27FC236}">
                <a16:creationId xmlns:a16="http://schemas.microsoft.com/office/drawing/2014/main" id="{CA25CFF5-858C-4164-9FC5-90CD21240E7E}"/>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C7C97396-5C5E-4112-B44F-BAEFC9E0A2D1}"/>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58</a:t>
            </a:fld>
            <a:endParaRPr lang="en-US" dirty="0"/>
          </a:p>
        </p:txBody>
      </p:sp>
      <p:sp>
        <p:nvSpPr>
          <p:cNvPr id="347" name="Date Placeholder 346">
            <a:extLst>
              <a:ext uri="{FF2B5EF4-FFF2-40B4-BE49-F238E27FC236}">
                <a16:creationId xmlns:a16="http://schemas.microsoft.com/office/drawing/2014/main" id="{02F3D276-B9E7-4EE4-929B-A726A0D5DC42}"/>
              </a:ext>
            </a:extLst>
          </p:cNvPr>
          <p:cNvSpPr>
            <a:spLocks noGrp="1"/>
          </p:cNvSpPr>
          <p:nvPr>
            <p:ph type="dt" sz="half" idx="2"/>
          </p:nvPr>
        </p:nvSpPr>
        <p:spPr>
          <a:xfrm rot="5400000">
            <a:off x="10595991" y="5074920"/>
            <a:ext cx="2647667" cy="365125"/>
          </a:xfrm>
        </p:spPr>
        <p:txBody>
          <a:bodyPr/>
          <a:lstStyle/>
          <a:p>
            <a:r>
              <a:rPr lang="en-US" dirty="0"/>
              <a:t>May 21, 20XX</a:t>
            </a:r>
          </a:p>
        </p:txBody>
      </p:sp>
      <p:cxnSp>
        <p:nvCxnSpPr>
          <p:cNvPr id="12" name="Straight Connector 11">
            <a:extLst>
              <a:ext uri="{FF2B5EF4-FFF2-40B4-BE49-F238E27FC236}">
                <a16:creationId xmlns:a16="http://schemas.microsoft.com/office/drawing/2014/main" id="{D645F8A3-F409-4E82-902F-3686B4C01A04}"/>
              </a:ext>
              <a:ext uri="{C183D7F6-B498-43B3-948B-1728B52AA6E4}">
                <adec:decorative xmlns:adec="http://schemas.microsoft.com/office/drawing/2017/decorative" val="1"/>
              </a:ext>
            </a:extLst>
          </p:cNvPr>
          <p:cNvCxnSpPr>
            <a:cxnSpLocks/>
          </p:cNvCxnSpPr>
          <p:nvPr/>
        </p:nvCxnSpPr>
        <p:spPr>
          <a:xfrm>
            <a:off x="781114" y="4533900"/>
            <a:ext cx="184948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4785493-3983-4D5B-89C1-18CAAE0A872A}"/>
              </a:ext>
              <a:ext uri="{C183D7F6-B498-43B3-948B-1728B52AA6E4}">
                <adec:decorative xmlns:adec="http://schemas.microsoft.com/office/drawing/2017/decorative" val="1"/>
              </a:ext>
            </a:extLst>
          </p:cNvPr>
          <p:cNvCxnSpPr>
            <a:cxnSpLocks/>
          </p:cNvCxnSpPr>
          <p:nvPr/>
        </p:nvCxnSpPr>
        <p:spPr>
          <a:xfrm>
            <a:off x="3676709" y="4533900"/>
            <a:ext cx="184948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EE9FFB6-DC81-4156-AEF7-2BDD543C8217}"/>
              </a:ext>
              <a:ext uri="{C183D7F6-B498-43B3-948B-1728B52AA6E4}">
                <adec:decorative xmlns:adec="http://schemas.microsoft.com/office/drawing/2017/decorative" val="1"/>
              </a:ext>
            </a:extLst>
          </p:cNvPr>
          <p:cNvCxnSpPr>
            <a:cxnSpLocks/>
          </p:cNvCxnSpPr>
          <p:nvPr/>
        </p:nvCxnSpPr>
        <p:spPr>
          <a:xfrm>
            <a:off x="6572306" y="4533900"/>
            <a:ext cx="184948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36137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 name="Title 58">
            <a:extLst>
              <a:ext uri="{FF2B5EF4-FFF2-40B4-BE49-F238E27FC236}">
                <a16:creationId xmlns:a16="http://schemas.microsoft.com/office/drawing/2014/main" id="{8FA1AC37-B920-4C0A-855F-E5667B422755}"/>
              </a:ext>
            </a:extLst>
          </p:cNvPr>
          <p:cNvSpPr>
            <a:spLocks noGrp="1"/>
          </p:cNvSpPr>
          <p:nvPr>
            <p:ph type="title"/>
          </p:nvPr>
        </p:nvSpPr>
        <p:spPr>
          <a:xfrm>
            <a:off x="5029799" y="1377876"/>
            <a:ext cx="5097428" cy="918377"/>
          </a:xfrm>
        </p:spPr>
        <p:txBody>
          <a:bodyPr/>
          <a:lstStyle/>
          <a:p>
            <a:r>
              <a:rPr lang="en-US" noProof="0" dirty="0"/>
              <a:t>Market opportunity comparison</a:t>
            </a:r>
            <a:br>
              <a:rPr lang="en-US" dirty="0"/>
            </a:br>
            <a:endParaRPr lang="en-US" dirty="0"/>
          </a:p>
        </p:txBody>
      </p:sp>
      <p:sp>
        <p:nvSpPr>
          <p:cNvPr id="26" name="Text Placeholder 25">
            <a:extLst>
              <a:ext uri="{FF2B5EF4-FFF2-40B4-BE49-F238E27FC236}">
                <a16:creationId xmlns:a16="http://schemas.microsoft.com/office/drawing/2014/main" id="{1CA48589-52FD-4824-BF19-224A2E273FB8}"/>
              </a:ext>
            </a:extLst>
          </p:cNvPr>
          <p:cNvSpPr>
            <a:spLocks noGrp="1"/>
          </p:cNvSpPr>
          <p:nvPr>
            <p:ph type="body" sz="quarter" idx="14"/>
          </p:nvPr>
        </p:nvSpPr>
        <p:spPr>
          <a:xfrm>
            <a:off x="2535012" y="2724048"/>
            <a:ext cx="1786461" cy="1072345"/>
          </a:xfrm>
        </p:spPr>
        <p:txBody>
          <a:bodyPr/>
          <a:lstStyle/>
          <a:p>
            <a:r>
              <a:rPr lang="en-US" dirty="0"/>
              <a:t>$3B</a:t>
            </a:r>
          </a:p>
        </p:txBody>
      </p:sp>
      <p:sp>
        <p:nvSpPr>
          <p:cNvPr id="35" name="Text Placeholder 34">
            <a:extLst>
              <a:ext uri="{FF2B5EF4-FFF2-40B4-BE49-F238E27FC236}">
                <a16:creationId xmlns:a16="http://schemas.microsoft.com/office/drawing/2014/main" id="{9D042FA2-80BA-4099-BC0A-A1C43A3BC8DC}"/>
              </a:ext>
            </a:extLst>
          </p:cNvPr>
          <p:cNvSpPr>
            <a:spLocks noGrp="1"/>
          </p:cNvSpPr>
          <p:nvPr>
            <p:ph type="body" sz="quarter" idx="19"/>
          </p:nvPr>
        </p:nvSpPr>
        <p:spPr>
          <a:xfrm>
            <a:off x="4267209" y="2930881"/>
            <a:ext cx="3639904" cy="387746"/>
          </a:xfrm>
        </p:spPr>
        <p:txBody>
          <a:bodyPr/>
          <a:lstStyle/>
          <a:p>
            <a:r>
              <a:rPr lang="en-US" dirty="0"/>
              <a:t>Opportunity to Build</a:t>
            </a:r>
          </a:p>
        </p:txBody>
      </p:sp>
      <p:sp>
        <p:nvSpPr>
          <p:cNvPr id="36" name="Text Placeholder 35">
            <a:extLst>
              <a:ext uri="{FF2B5EF4-FFF2-40B4-BE49-F238E27FC236}">
                <a16:creationId xmlns:a16="http://schemas.microsoft.com/office/drawing/2014/main" id="{89ED8224-AD26-4331-B8E0-5E0DB516408B}"/>
              </a:ext>
            </a:extLst>
          </p:cNvPr>
          <p:cNvSpPr>
            <a:spLocks noGrp="1"/>
          </p:cNvSpPr>
          <p:nvPr>
            <p:ph type="body" sz="quarter" idx="20"/>
          </p:nvPr>
        </p:nvSpPr>
        <p:spPr>
          <a:xfrm>
            <a:off x="4267209" y="3282057"/>
            <a:ext cx="3639904" cy="481781"/>
          </a:xfrm>
        </p:spPr>
        <p:txBody>
          <a:bodyPr/>
          <a:lstStyle/>
          <a:p>
            <a:r>
              <a:rPr lang="en-ZA" dirty="0"/>
              <a:t>Revenue over 12 months</a:t>
            </a:r>
            <a:r>
              <a:rPr lang="en-US" dirty="0"/>
              <a:t>​</a:t>
            </a:r>
          </a:p>
        </p:txBody>
      </p:sp>
      <p:sp>
        <p:nvSpPr>
          <p:cNvPr id="125" name="Text Placeholder 124">
            <a:extLst>
              <a:ext uri="{FF2B5EF4-FFF2-40B4-BE49-F238E27FC236}">
                <a16:creationId xmlns:a16="http://schemas.microsoft.com/office/drawing/2014/main" id="{28DAD8FC-A8D5-47E3-A7B9-0D4AC6B91985}"/>
              </a:ext>
            </a:extLst>
          </p:cNvPr>
          <p:cNvSpPr>
            <a:spLocks noGrp="1"/>
          </p:cNvSpPr>
          <p:nvPr>
            <p:ph type="body" sz="quarter" idx="21"/>
          </p:nvPr>
        </p:nvSpPr>
        <p:spPr>
          <a:xfrm>
            <a:off x="2535012" y="3882118"/>
            <a:ext cx="1786461" cy="1072345"/>
          </a:xfrm>
        </p:spPr>
        <p:txBody>
          <a:bodyPr/>
          <a:lstStyle/>
          <a:p>
            <a:r>
              <a:rPr lang="en-US" dirty="0"/>
              <a:t>$2B</a:t>
            </a:r>
          </a:p>
        </p:txBody>
      </p:sp>
      <p:sp>
        <p:nvSpPr>
          <p:cNvPr id="159" name="Text Placeholder 158">
            <a:extLst>
              <a:ext uri="{FF2B5EF4-FFF2-40B4-BE49-F238E27FC236}">
                <a16:creationId xmlns:a16="http://schemas.microsoft.com/office/drawing/2014/main" id="{9BE337EA-F500-4A54-BFED-61886EF9F791}"/>
              </a:ext>
            </a:extLst>
          </p:cNvPr>
          <p:cNvSpPr>
            <a:spLocks noGrp="1"/>
          </p:cNvSpPr>
          <p:nvPr>
            <p:ph type="body" sz="quarter" idx="22"/>
          </p:nvPr>
        </p:nvSpPr>
        <p:spPr>
          <a:xfrm>
            <a:off x="4267209" y="4097257"/>
            <a:ext cx="3639905" cy="387746"/>
          </a:xfrm>
        </p:spPr>
        <p:txBody>
          <a:bodyPr/>
          <a:lstStyle/>
          <a:p>
            <a:r>
              <a:rPr lang="en-US" dirty="0"/>
              <a:t>Freedom to Invent</a:t>
            </a:r>
          </a:p>
        </p:txBody>
      </p:sp>
      <p:sp>
        <p:nvSpPr>
          <p:cNvPr id="160" name="Text Placeholder 159">
            <a:extLst>
              <a:ext uri="{FF2B5EF4-FFF2-40B4-BE49-F238E27FC236}">
                <a16:creationId xmlns:a16="http://schemas.microsoft.com/office/drawing/2014/main" id="{55622651-7802-488B-BD31-0AB8ED0CD3E4}"/>
              </a:ext>
            </a:extLst>
          </p:cNvPr>
          <p:cNvSpPr>
            <a:spLocks noGrp="1"/>
          </p:cNvSpPr>
          <p:nvPr>
            <p:ph type="body" sz="quarter" idx="23"/>
          </p:nvPr>
        </p:nvSpPr>
        <p:spPr>
          <a:xfrm>
            <a:off x="4267209" y="4448433"/>
            <a:ext cx="3639905" cy="481781"/>
          </a:xfrm>
        </p:spPr>
        <p:txBody>
          <a:bodyPr/>
          <a:lstStyle/>
          <a:p>
            <a:r>
              <a:rPr lang="en-US" dirty="0"/>
              <a:t>Market share​</a:t>
            </a:r>
          </a:p>
        </p:txBody>
      </p:sp>
      <p:sp>
        <p:nvSpPr>
          <p:cNvPr id="194" name="Text Placeholder 193">
            <a:extLst>
              <a:ext uri="{FF2B5EF4-FFF2-40B4-BE49-F238E27FC236}">
                <a16:creationId xmlns:a16="http://schemas.microsoft.com/office/drawing/2014/main" id="{D1A056C5-B103-4338-9B8D-9EED354280F9}"/>
              </a:ext>
            </a:extLst>
          </p:cNvPr>
          <p:cNvSpPr>
            <a:spLocks noGrp="1"/>
          </p:cNvSpPr>
          <p:nvPr>
            <p:ph type="body" sz="quarter" idx="24"/>
          </p:nvPr>
        </p:nvSpPr>
        <p:spPr>
          <a:xfrm>
            <a:off x="2535012" y="5046627"/>
            <a:ext cx="1786461" cy="1072345"/>
          </a:xfrm>
        </p:spPr>
        <p:txBody>
          <a:bodyPr/>
          <a:lstStyle/>
          <a:p>
            <a:r>
              <a:rPr lang="en-US" dirty="0"/>
              <a:t>$1B</a:t>
            </a:r>
          </a:p>
        </p:txBody>
      </p:sp>
      <p:sp>
        <p:nvSpPr>
          <p:cNvPr id="209" name="Text Placeholder 208">
            <a:extLst>
              <a:ext uri="{FF2B5EF4-FFF2-40B4-BE49-F238E27FC236}">
                <a16:creationId xmlns:a16="http://schemas.microsoft.com/office/drawing/2014/main" id="{A4FFE943-298E-4CF4-BA89-7378291F7124}"/>
              </a:ext>
            </a:extLst>
          </p:cNvPr>
          <p:cNvSpPr>
            <a:spLocks noGrp="1"/>
          </p:cNvSpPr>
          <p:nvPr>
            <p:ph type="body" sz="quarter" idx="25"/>
          </p:nvPr>
        </p:nvSpPr>
        <p:spPr>
          <a:xfrm>
            <a:off x="4258730" y="5267189"/>
            <a:ext cx="3639905" cy="387746"/>
          </a:xfrm>
        </p:spPr>
        <p:txBody>
          <a:bodyPr/>
          <a:lstStyle/>
          <a:p>
            <a:r>
              <a:rPr lang="en-US" dirty="0"/>
              <a:t>Few Competitors</a:t>
            </a:r>
          </a:p>
        </p:txBody>
      </p:sp>
      <p:sp>
        <p:nvSpPr>
          <p:cNvPr id="210" name="Text Placeholder 209">
            <a:extLst>
              <a:ext uri="{FF2B5EF4-FFF2-40B4-BE49-F238E27FC236}">
                <a16:creationId xmlns:a16="http://schemas.microsoft.com/office/drawing/2014/main" id="{8EC4802F-F2B0-43C0-A6C4-7B8C3D2EC6EC}"/>
              </a:ext>
            </a:extLst>
          </p:cNvPr>
          <p:cNvSpPr>
            <a:spLocks noGrp="1"/>
          </p:cNvSpPr>
          <p:nvPr>
            <p:ph type="body" sz="quarter" idx="26"/>
          </p:nvPr>
        </p:nvSpPr>
        <p:spPr>
          <a:xfrm>
            <a:off x="4258730" y="5618365"/>
            <a:ext cx="3639905" cy="481781"/>
          </a:xfrm>
        </p:spPr>
        <p:txBody>
          <a:bodyPr/>
          <a:lstStyle/>
          <a:p>
            <a:r>
              <a:rPr lang="en-ZA" dirty="0"/>
              <a:t>Obtainable market</a:t>
            </a:r>
            <a:r>
              <a:rPr lang="en-US" dirty="0"/>
              <a:t>​</a:t>
            </a:r>
          </a:p>
        </p:txBody>
      </p:sp>
      <p:sp>
        <p:nvSpPr>
          <p:cNvPr id="9" name="Footer Placeholder 8">
            <a:extLst>
              <a:ext uri="{FF2B5EF4-FFF2-40B4-BE49-F238E27FC236}">
                <a16:creationId xmlns:a16="http://schemas.microsoft.com/office/drawing/2014/main" id="{1D619512-A1D4-44AD-8188-F1687FC50870}"/>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10" name="Slide Number Placeholder 9">
            <a:extLst>
              <a:ext uri="{FF2B5EF4-FFF2-40B4-BE49-F238E27FC236}">
                <a16:creationId xmlns:a16="http://schemas.microsoft.com/office/drawing/2014/main" id="{A73ED8FD-6B33-4E5E-8834-826A2D148473}"/>
              </a:ext>
            </a:extLst>
          </p:cNvPr>
          <p:cNvSpPr>
            <a:spLocks noGrp="1"/>
          </p:cNvSpPr>
          <p:nvPr>
            <p:ph type="sldNum" sz="quarter" idx="4"/>
          </p:nvPr>
        </p:nvSpPr>
        <p:spPr>
          <a:xfrm>
            <a:off x="11519019" y="3164804"/>
            <a:ext cx="545911" cy="580029"/>
          </a:xfrm>
        </p:spPr>
        <p:txBody>
          <a:bodyPr/>
          <a:lstStyle/>
          <a:p>
            <a:fld id="{FEA145A6-660C-42A7-85AF-AF42E3C0A892}" type="slidenum">
              <a:rPr lang="en-US" smtClean="0"/>
              <a:pPr/>
              <a:t>59</a:t>
            </a:fld>
            <a:endParaRPr lang="en-US" dirty="0"/>
          </a:p>
        </p:txBody>
      </p:sp>
      <p:sp>
        <p:nvSpPr>
          <p:cNvPr id="152" name="Date Placeholder 151">
            <a:extLst>
              <a:ext uri="{FF2B5EF4-FFF2-40B4-BE49-F238E27FC236}">
                <a16:creationId xmlns:a16="http://schemas.microsoft.com/office/drawing/2014/main" id="{2ED32D40-BFA8-4674-A900-4CD4235C124F}"/>
              </a:ext>
            </a:extLst>
          </p:cNvPr>
          <p:cNvSpPr>
            <a:spLocks noGrp="1"/>
          </p:cNvSpPr>
          <p:nvPr>
            <p:ph type="dt" sz="half" idx="2"/>
          </p:nvPr>
        </p:nvSpPr>
        <p:spPr>
          <a:xfrm rot="5400000">
            <a:off x="10595991" y="5074920"/>
            <a:ext cx="2647667" cy="365125"/>
          </a:xfrm>
        </p:spPr>
        <p:txBody>
          <a:bodyPr/>
          <a:lstStyle/>
          <a:p>
            <a:r>
              <a:rPr lang="en-US" dirty="0"/>
              <a:t>May 21, 20XX</a:t>
            </a:r>
          </a:p>
        </p:txBody>
      </p:sp>
      <p:cxnSp>
        <p:nvCxnSpPr>
          <p:cNvPr id="15" name="Straight Connector 14">
            <a:extLst>
              <a:ext uri="{FF2B5EF4-FFF2-40B4-BE49-F238E27FC236}">
                <a16:creationId xmlns:a16="http://schemas.microsoft.com/office/drawing/2014/main" id="{F1A28D05-5C71-4FBA-9474-A7CAFC47F440}"/>
              </a:ext>
              <a:ext uri="{C183D7F6-B498-43B3-948B-1728B52AA6E4}">
                <adec:decorative xmlns:adec="http://schemas.microsoft.com/office/drawing/2017/decorative" val="1"/>
              </a:ext>
            </a:extLst>
          </p:cNvPr>
          <p:cNvCxnSpPr>
            <a:cxnSpLocks/>
          </p:cNvCxnSpPr>
          <p:nvPr/>
        </p:nvCxnSpPr>
        <p:spPr>
          <a:xfrm>
            <a:off x="4093041" y="2866217"/>
            <a:ext cx="0" cy="788007"/>
          </a:xfrm>
          <a:prstGeom prst="line">
            <a:avLst/>
          </a:prstGeom>
        </p:spPr>
        <p:style>
          <a:lnRef idx="1">
            <a:schemeClr val="accent6"/>
          </a:lnRef>
          <a:fillRef idx="0">
            <a:schemeClr val="accent6"/>
          </a:fillRef>
          <a:effectRef idx="0">
            <a:schemeClr val="accent6"/>
          </a:effectRef>
          <a:fontRef idx="minor">
            <a:schemeClr val="tx1"/>
          </a:fontRef>
        </p:style>
      </p:cxnSp>
      <p:cxnSp>
        <p:nvCxnSpPr>
          <p:cNvPr id="16" name="Straight Connector 15">
            <a:extLst>
              <a:ext uri="{FF2B5EF4-FFF2-40B4-BE49-F238E27FC236}">
                <a16:creationId xmlns:a16="http://schemas.microsoft.com/office/drawing/2014/main" id="{4B9F7893-7745-4F9F-B234-06EB10A6B1DB}"/>
              </a:ext>
              <a:ext uri="{C183D7F6-B498-43B3-948B-1728B52AA6E4}">
                <adec:decorative xmlns:adec="http://schemas.microsoft.com/office/drawing/2017/decorative" val="1"/>
              </a:ext>
            </a:extLst>
          </p:cNvPr>
          <p:cNvCxnSpPr>
            <a:cxnSpLocks/>
          </p:cNvCxnSpPr>
          <p:nvPr/>
        </p:nvCxnSpPr>
        <p:spPr>
          <a:xfrm>
            <a:off x="4093041" y="4024379"/>
            <a:ext cx="0" cy="788007"/>
          </a:xfrm>
          <a:prstGeom prst="line">
            <a:avLst/>
          </a:prstGeom>
        </p:spPr>
        <p:style>
          <a:lnRef idx="1">
            <a:schemeClr val="accent6"/>
          </a:lnRef>
          <a:fillRef idx="0">
            <a:schemeClr val="accent6"/>
          </a:fillRef>
          <a:effectRef idx="0">
            <a:schemeClr val="accent6"/>
          </a:effectRef>
          <a:fontRef idx="minor">
            <a:schemeClr val="tx1"/>
          </a:fontRef>
        </p:style>
      </p:cxnSp>
      <p:cxnSp>
        <p:nvCxnSpPr>
          <p:cNvPr id="17" name="Straight Connector 16">
            <a:extLst>
              <a:ext uri="{FF2B5EF4-FFF2-40B4-BE49-F238E27FC236}">
                <a16:creationId xmlns:a16="http://schemas.microsoft.com/office/drawing/2014/main" id="{CF12FC67-38A7-4EBE-AC1E-0DC78A1420A3}"/>
              </a:ext>
              <a:ext uri="{C183D7F6-B498-43B3-948B-1728B52AA6E4}">
                <adec:decorative xmlns:adec="http://schemas.microsoft.com/office/drawing/2017/decorative" val="1"/>
              </a:ext>
            </a:extLst>
          </p:cNvPr>
          <p:cNvCxnSpPr>
            <a:cxnSpLocks/>
          </p:cNvCxnSpPr>
          <p:nvPr/>
        </p:nvCxnSpPr>
        <p:spPr>
          <a:xfrm>
            <a:off x="4093041" y="5182542"/>
            <a:ext cx="0" cy="788007"/>
          </a:xfrm>
          <a:prstGeom prst="line">
            <a:avLst/>
          </a:prstGeom>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602888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2677823" y="1300723"/>
            <a:ext cx="2973572" cy="580029"/>
          </a:xfrm>
        </p:spPr>
        <p:txBody>
          <a:bodyPr/>
          <a:lstStyle/>
          <a:p>
            <a:r>
              <a:rPr lang="en-US" dirty="0"/>
              <a:t>Takeaways?</a:t>
            </a:r>
          </a:p>
        </p:txBody>
      </p:sp>
      <p:sp>
        <p:nvSpPr>
          <p:cNvPr id="39" name="Text Placeholder 38">
            <a:extLst>
              <a:ext uri="{FF2B5EF4-FFF2-40B4-BE49-F238E27FC236}">
                <a16:creationId xmlns:a16="http://schemas.microsoft.com/office/drawing/2014/main" id="{2B0040E8-BBFE-4B5E-9ADF-88F6C234CBAB}"/>
              </a:ext>
            </a:extLst>
          </p:cNvPr>
          <p:cNvSpPr>
            <a:spLocks noGrp="1"/>
          </p:cNvSpPr>
          <p:nvPr>
            <p:ph type="body" sz="quarter" idx="22"/>
          </p:nvPr>
        </p:nvSpPr>
        <p:spPr>
          <a:xfrm>
            <a:off x="595618" y="1761689"/>
            <a:ext cx="11057405" cy="4661414"/>
          </a:xfrm>
        </p:spPr>
        <p:txBody>
          <a:bodyPr/>
          <a:lstStyle/>
          <a:p>
            <a:pPr marL="285750" indent="-285750" algn="l">
              <a:buFont typeface="Arial" panose="020B0604020202020204" pitchFamily="34" charset="0"/>
              <a:buChar char="•"/>
            </a:pPr>
            <a:r>
              <a:rPr lang="en-US" dirty="0"/>
              <a:t>Capturing as much information as possible, without losing vital details.</a:t>
            </a:r>
          </a:p>
          <a:p>
            <a:pPr marL="285750" indent="-285750" algn="l">
              <a:buFont typeface="Arial" panose="020B0604020202020204" pitchFamily="34" charset="0"/>
              <a:buChar char="•"/>
            </a:pPr>
            <a:r>
              <a:rPr lang="en-US" dirty="0"/>
              <a:t>Some Features are stronger predictors than others</a:t>
            </a:r>
          </a:p>
          <a:p>
            <a:pPr marL="285750" indent="-285750" algn="l">
              <a:buFont typeface="Arial" panose="020B0604020202020204" pitchFamily="34" charset="0"/>
              <a:buChar char="•"/>
            </a:pPr>
            <a:r>
              <a:rPr lang="en-US" dirty="0"/>
              <a:t>Input Features need to be formatted as numeric</a:t>
            </a:r>
          </a:p>
          <a:p>
            <a:pPr marL="971550" lvl="1" indent="-285750"/>
            <a:r>
              <a:rPr lang="en-US" dirty="0">
                <a:solidFill>
                  <a:schemeClr val="accent1">
                    <a:lumMod val="10000"/>
                    <a:lumOff val="90000"/>
                  </a:schemeClr>
                </a:solidFill>
              </a:rPr>
              <a:t>Yes or No replaced with Boolean 0 or 1</a:t>
            </a:r>
          </a:p>
          <a:p>
            <a:pPr marL="971550" lvl="1" indent="-285750"/>
            <a:r>
              <a:rPr lang="en-US" dirty="0">
                <a:solidFill>
                  <a:schemeClr val="accent1">
                    <a:lumMod val="10000"/>
                    <a:lumOff val="90000"/>
                  </a:schemeClr>
                </a:solidFill>
              </a:rPr>
              <a:t>Fill in missing values (with a placeholder or with a mean value or 0)</a:t>
            </a:r>
          </a:p>
          <a:p>
            <a:pPr marL="971550" lvl="1" indent="-285750"/>
            <a:r>
              <a:rPr lang="en-US" dirty="0">
                <a:solidFill>
                  <a:schemeClr val="accent1">
                    <a:lumMod val="10000"/>
                    <a:lumOff val="90000"/>
                  </a:schemeClr>
                </a:solidFill>
              </a:rPr>
              <a:t>Categorical Variables convert using various methods</a:t>
            </a:r>
          </a:p>
          <a:p>
            <a:pPr marL="1428750" lvl="2" indent="-285750"/>
            <a:r>
              <a:rPr lang="en-US" dirty="0">
                <a:solidFill>
                  <a:schemeClr val="accent1">
                    <a:lumMod val="10000"/>
                    <a:lumOff val="90000"/>
                  </a:schemeClr>
                </a:solidFill>
              </a:rPr>
              <a:t>One-Hot Encoding</a:t>
            </a:r>
          </a:p>
          <a:p>
            <a:pPr marL="1428750" lvl="2" indent="-285750"/>
            <a:r>
              <a:rPr lang="en-US" dirty="0">
                <a:solidFill>
                  <a:schemeClr val="accent1">
                    <a:lumMod val="10000"/>
                    <a:lumOff val="90000"/>
                  </a:schemeClr>
                </a:solidFill>
              </a:rPr>
              <a:t>Ordinal Encoding (Assigns a number to a datapoint based on sequence order)</a:t>
            </a:r>
          </a:p>
          <a:p>
            <a:pPr marL="1428750" lvl="2" indent="-285750"/>
            <a:r>
              <a:rPr lang="en-US" dirty="0">
                <a:solidFill>
                  <a:schemeClr val="accent1">
                    <a:lumMod val="10000"/>
                    <a:lumOff val="90000"/>
                  </a:schemeClr>
                </a:solidFill>
              </a:rPr>
              <a:t>Frequency Encoding (Encode based on the proportion that a datapoint occurs in a column)</a:t>
            </a:r>
          </a:p>
          <a:p>
            <a:pPr marL="971550" lvl="1" indent="-285750"/>
            <a:r>
              <a:rPr lang="en-US" dirty="0">
                <a:solidFill>
                  <a:schemeClr val="accent1">
                    <a:lumMod val="10000"/>
                    <a:lumOff val="90000"/>
                  </a:schemeClr>
                </a:solidFill>
              </a:rPr>
              <a:t>Images, Audio, Text, all have specialized approaches to convert to numeric</a:t>
            </a:r>
          </a:p>
          <a:p>
            <a:pPr marL="1428750" lvl="2" indent="-285750"/>
            <a:endParaRPr lang="en-US" dirty="0">
              <a:solidFill>
                <a:schemeClr val="accent1">
                  <a:lumMod val="10000"/>
                  <a:lumOff val="90000"/>
                </a:schemeClr>
              </a:solidFill>
            </a:endParaRPr>
          </a:p>
          <a:p>
            <a:endParaRPr lang="en-ZA" dirty="0"/>
          </a:p>
        </p:txBody>
      </p:sp>
      <p:sp>
        <p:nvSpPr>
          <p:cNvPr id="3" name="Footer Placeholder 2">
            <a:extLst>
              <a:ext uri="{FF2B5EF4-FFF2-40B4-BE49-F238E27FC236}">
                <a16:creationId xmlns:a16="http://schemas.microsoft.com/office/drawing/2014/main" id="{7B218AC5-F86F-4C67-A6CE-942AB696BD82}"/>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EBF20B7A-39DA-4D7C-96BB-B2A9565A4D7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6</a:t>
            </a:fld>
            <a:endParaRPr lang="en-US" dirty="0"/>
          </a:p>
        </p:txBody>
      </p:sp>
      <p:sp>
        <p:nvSpPr>
          <p:cNvPr id="44" name="Date Placeholder 43">
            <a:extLst>
              <a:ext uri="{FF2B5EF4-FFF2-40B4-BE49-F238E27FC236}">
                <a16:creationId xmlns:a16="http://schemas.microsoft.com/office/drawing/2014/main" id="{1D14AAB3-2E60-4AAE-8C5D-843AD9A98BE6}"/>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39828078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Title 34">
            <a:extLst>
              <a:ext uri="{FF2B5EF4-FFF2-40B4-BE49-F238E27FC236}">
                <a16:creationId xmlns:a16="http://schemas.microsoft.com/office/drawing/2014/main" id="{8ABCBBC9-D2F7-48B4-9184-C97F038376BF}"/>
              </a:ext>
            </a:extLst>
          </p:cNvPr>
          <p:cNvSpPr>
            <a:spLocks noGrp="1"/>
          </p:cNvSpPr>
          <p:nvPr>
            <p:ph type="title"/>
          </p:nvPr>
        </p:nvSpPr>
        <p:spPr>
          <a:xfrm>
            <a:off x="2434082" y="2232234"/>
            <a:ext cx="7323836" cy="743753"/>
          </a:xfrm>
        </p:spPr>
        <p:txBody>
          <a:bodyPr/>
          <a:lstStyle/>
          <a:p>
            <a:r>
              <a:rPr lang="en-US" dirty="0"/>
              <a:t>Our competition</a:t>
            </a:r>
          </a:p>
        </p:txBody>
      </p:sp>
      <p:sp>
        <p:nvSpPr>
          <p:cNvPr id="48" name="Text Placeholder 47">
            <a:extLst>
              <a:ext uri="{FF2B5EF4-FFF2-40B4-BE49-F238E27FC236}">
                <a16:creationId xmlns:a16="http://schemas.microsoft.com/office/drawing/2014/main" id="{341596F3-38C6-448D-A0C5-24A7126792CA}"/>
              </a:ext>
            </a:extLst>
          </p:cNvPr>
          <p:cNvSpPr>
            <a:spLocks noGrp="1"/>
          </p:cNvSpPr>
          <p:nvPr>
            <p:ph type="body" sz="quarter" idx="19"/>
          </p:nvPr>
        </p:nvSpPr>
        <p:spPr>
          <a:xfrm>
            <a:off x="1469369" y="3317783"/>
            <a:ext cx="4172533" cy="274650"/>
          </a:xfrm>
        </p:spPr>
        <p:txBody>
          <a:bodyPr/>
          <a:lstStyle/>
          <a:p>
            <a:r>
              <a:rPr lang="en-US" dirty="0"/>
              <a:t>CoNTOSO</a:t>
            </a:r>
          </a:p>
        </p:txBody>
      </p:sp>
      <p:sp>
        <p:nvSpPr>
          <p:cNvPr id="39" name="Text Placeholder 38">
            <a:extLst>
              <a:ext uri="{FF2B5EF4-FFF2-40B4-BE49-F238E27FC236}">
                <a16:creationId xmlns:a16="http://schemas.microsoft.com/office/drawing/2014/main" id="{17B27968-7017-4680-8585-A31AFCFC0A6B}"/>
              </a:ext>
            </a:extLst>
          </p:cNvPr>
          <p:cNvSpPr>
            <a:spLocks noGrp="1"/>
          </p:cNvSpPr>
          <p:nvPr>
            <p:ph type="body" sz="quarter" idx="20"/>
          </p:nvPr>
        </p:nvSpPr>
        <p:spPr>
          <a:xfrm>
            <a:off x="1469369" y="3651424"/>
            <a:ext cx="4172533" cy="2329657"/>
          </a:xfrm>
        </p:spPr>
        <p:txBody>
          <a:bodyPr/>
          <a:lstStyle/>
          <a:p>
            <a:r>
              <a:rPr lang="en-ZA" dirty="0"/>
              <a:t>Our product is priced below that of other companies on the market</a:t>
            </a:r>
            <a:r>
              <a:rPr lang="en-US" dirty="0"/>
              <a:t>​</a:t>
            </a:r>
          </a:p>
          <a:p>
            <a:r>
              <a:rPr lang="en-ZA" dirty="0"/>
              <a:t>Design is simple and easy to use, compared to the complex designs of the competitors</a:t>
            </a:r>
            <a:r>
              <a:rPr lang="en-US" dirty="0"/>
              <a:t>​</a:t>
            </a:r>
          </a:p>
          <a:p>
            <a:r>
              <a:rPr lang="en-ZA" dirty="0"/>
              <a:t>Affordability is the main draw for our consumers to our product</a:t>
            </a:r>
            <a:r>
              <a:rPr lang="en-US" dirty="0"/>
              <a:t>​</a:t>
            </a:r>
          </a:p>
          <a:p>
            <a:endParaRPr lang="en-US" dirty="0"/>
          </a:p>
        </p:txBody>
      </p:sp>
      <p:sp>
        <p:nvSpPr>
          <p:cNvPr id="59" name="Text Placeholder 58">
            <a:extLst>
              <a:ext uri="{FF2B5EF4-FFF2-40B4-BE49-F238E27FC236}">
                <a16:creationId xmlns:a16="http://schemas.microsoft.com/office/drawing/2014/main" id="{4CF89924-6561-4076-8640-DB03DB6B7D2B}"/>
              </a:ext>
            </a:extLst>
          </p:cNvPr>
          <p:cNvSpPr>
            <a:spLocks noGrp="1"/>
          </p:cNvSpPr>
          <p:nvPr>
            <p:ph type="body" sz="quarter" idx="21"/>
          </p:nvPr>
        </p:nvSpPr>
        <p:spPr>
          <a:xfrm>
            <a:off x="6672448" y="3317783"/>
            <a:ext cx="4172533" cy="274650"/>
          </a:xfrm>
        </p:spPr>
        <p:txBody>
          <a:bodyPr/>
          <a:lstStyle/>
          <a:p>
            <a:r>
              <a:rPr lang="en-US" dirty="0"/>
              <a:t>competitors</a:t>
            </a:r>
          </a:p>
        </p:txBody>
      </p:sp>
      <p:sp>
        <p:nvSpPr>
          <p:cNvPr id="50" name="Text Placeholder 49">
            <a:extLst>
              <a:ext uri="{FF2B5EF4-FFF2-40B4-BE49-F238E27FC236}">
                <a16:creationId xmlns:a16="http://schemas.microsoft.com/office/drawing/2014/main" id="{20CCA77E-34EA-4061-ABAB-6C8BBBAD5E9E}"/>
              </a:ext>
            </a:extLst>
          </p:cNvPr>
          <p:cNvSpPr>
            <a:spLocks noGrp="1"/>
          </p:cNvSpPr>
          <p:nvPr>
            <p:ph type="body" sz="quarter" idx="22"/>
          </p:nvPr>
        </p:nvSpPr>
        <p:spPr>
          <a:xfrm>
            <a:off x="6672448" y="3651424"/>
            <a:ext cx="4172533" cy="2329657"/>
          </a:xfrm>
        </p:spPr>
        <p:txBody>
          <a:bodyPr/>
          <a:lstStyle/>
          <a:p>
            <a:r>
              <a:rPr lang="en-ZA" dirty="0"/>
              <a:t>Company A</a:t>
            </a:r>
            <a:r>
              <a:rPr lang="en-US" dirty="0"/>
              <a:t>​</a:t>
            </a:r>
            <a:br>
              <a:rPr lang="en-US" dirty="0"/>
            </a:br>
            <a:r>
              <a:rPr lang="en-ZA" dirty="0"/>
              <a:t>Product is more expensive</a:t>
            </a:r>
            <a:r>
              <a:rPr lang="en-US" dirty="0"/>
              <a:t>​</a:t>
            </a:r>
          </a:p>
          <a:p>
            <a:r>
              <a:rPr lang="en-ZA" dirty="0"/>
              <a:t>Companies B &amp; C </a:t>
            </a:r>
            <a:r>
              <a:rPr lang="en-US" dirty="0"/>
              <a:t>​</a:t>
            </a:r>
            <a:br>
              <a:rPr lang="en-US" dirty="0"/>
            </a:br>
            <a:r>
              <a:rPr lang="en-ZA" dirty="0"/>
              <a:t>Product is expensive and inconvenient to use</a:t>
            </a:r>
            <a:r>
              <a:rPr lang="en-US" dirty="0"/>
              <a:t>​</a:t>
            </a:r>
          </a:p>
          <a:p>
            <a:r>
              <a:rPr lang="en-ZA" dirty="0"/>
              <a:t>Companies D &amp; E</a:t>
            </a:r>
            <a:r>
              <a:rPr lang="en-US" dirty="0"/>
              <a:t>​</a:t>
            </a:r>
            <a:br>
              <a:rPr lang="en-US" dirty="0"/>
            </a:br>
            <a:r>
              <a:rPr lang="en-ZA" dirty="0"/>
              <a:t>Product is affordable, but inconvenient to use</a:t>
            </a:r>
            <a:endParaRPr lang="en-US" dirty="0"/>
          </a:p>
        </p:txBody>
      </p:sp>
      <p:sp>
        <p:nvSpPr>
          <p:cNvPr id="43" name="Footer Placeholder 42">
            <a:extLst>
              <a:ext uri="{FF2B5EF4-FFF2-40B4-BE49-F238E27FC236}">
                <a16:creationId xmlns:a16="http://schemas.microsoft.com/office/drawing/2014/main" id="{202891BF-DCB2-480A-BAB9-0C3CDD92BCF0}"/>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44" name="Slide Number Placeholder 43">
            <a:extLst>
              <a:ext uri="{FF2B5EF4-FFF2-40B4-BE49-F238E27FC236}">
                <a16:creationId xmlns:a16="http://schemas.microsoft.com/office/drawing/2014/main" id="{99A1ED1C-790E-44E3-B2F4-DE91FE038861}"/>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60</a:t>
            </a:fld>
            <a:endParaRPr lang="en-US" dirty="0"/>
          </a:p>
        </p:txBody>
      </p:sp>
      <p:sp>
        <p:nvSpPr>
          <p:cNvPr id="18" name="Date Placeholder 17">
            <a:extLst>
              <a:ext uri="{FF2B5EF4-FFF2-40B4-BE49-F238E27FC236}">
                <a16:creationId xmlns:a16="http://schemas.microsoft.com/office/drawing/2014/main" id="{730335FD-83D9-40F9-BCF7-E66D50AA1D11}"/>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40863342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319B9FFB-0977-4525-8A44-982CB03E8F34}"/>
              </a:ext>
              <a:ext uri="{C183D7F6-B498-43B3-948B-1728B52AA6E4}">
                <adec:decorative xmlns:adec="http://schemas.microsoft.com/office/drawing/2017/decorative" val="1"/>
              </a:ext>
            </a:extLst>
          </p:cNvPr>
          <p:cNvSpPr/>
          <p:nvPr/>
        </p:nvSpPr>
        <p:spPr>
          <a:xfrm>
            <a:off x="2513820" y="2123274"/>
            <a:ext cx="1002380" cy="1002380"/>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B82F7667-6964-4684-A3BD-F37CCB6F57B7}"/>
              </a:ext>
              <a:ext uri="{C183D7F6-B498-43B3-948B-1728B52AA6E4}">
                <adec:decorative xmlns:adec="http://schemas.microsoft.com/office/drawing/2017/decorative" val="1"/>
              </a:ext>
            </a:extLst>
          </p:cNvPr>
          <p:cNvSpPr/>
          <p:nvPr/>
        </p:nvSpPr>
        <p:spPr>
          <a:xfrm>
            <a:off x="2950312" y="4204682"/>
            <a:ext cx="1002380" cy="1002380"/>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139BF04E-4802-4FB1-8AD8-B559526E3871}"/>
              </a:ext>
              <a:ext uri="{C183D7F6-B498-43B3-948B-1728B52AA6E4}">
                <adec:decorative xmlns:adec="http://schemas.microsoft.com/office/drawing/2017/decorative" val="1"/>
              </a:ext>
            </a:extLst>
          </p:cNvPr>
          <p:cNvSpPr/>
          <p:nvPr/>
        </p:nvSpPr>
        <p:spPr>
          <a:xfrm>
            <a:off x="1412835" y="4379153"/>
            <a:ext cx="1002380" cy="1002380"/>
          </a:xfrm>
          <a:prstGeom prst="ellipse">
            <a:avLst/>
          </a:prstGeom>
          <a:noFill/>
          <a:ln w="19050">
            <a:solidFill>
              <a:schemeClr val="accent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A285C500-FA8C-47EB-A9D6-D73CEC78321B}"/>
              </a:ext>
              <a:ext uri="{C183D7F6-B498-43B3-948B-1728B52AA6E4}">
                <adec:decorative xmlns:adec="http://schemas.microsoft.com/office/drawing/2017/decorative" val="1"/>
              </a:ext>
            </a:extLst>
          </p:cNvPr>
          <p:cNvSpPr/>
          <p:nvPr/>
        </p:nvSpPr>
        <p:spPr>
          <a:xfrm>
            <a:off x="5327802" y="4066610"/>
            <a:ext cx="1002380" cy="1002380"/>
          </a:xfrm>
          <a:prstGeom prst="ellipse">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65C8F4A0-5A3F-4793-948C-37C7F63BAA21}"/>
              </a:ext>
              <a:ext uri="{C183D7F6-B498-43B3-948B-1728B52AA6E4}">
                <adec:decorative xmlns:adec="http://schemas.microsoft.com/office/drawing/2017/decorative" val="1"/>
              </a:ext>
            </a:extLst>
          </p:cNvPr>
          <p:cNvSpPr/>
          <p:nvPr/>
        </p:nvSpPr>
        <p:spPr>
          <a:xfrm>
            <a:off x="6576945" y="4940495"/>
            <a:ext cx="1002380" cy="1002380"/>
          </a:xfrm>
          <a:prstGeom prst="ellips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CEFDAC96-A13C-45C8-85D9-E76C3F073DCF}"/>
              </a:ext>
              <a:ext uri="{C183D7F6-B498-43B3-948B-1728B52AA6E4}">
                <adec:decorative xmlns:adec="http://schemas.microsoft.com/office/drawing/2017/decorative" val="1"/>
              </a:ext>
            </a:extLst>
          </p:cNvPr>
          <p:cNvSpPr/>
          <p:nvPr/>
        </p:nvSpPr>
        <p:spPr>
          <a:xfrm>
            <a:off x="5504833" y="1861234"/>
            <a:ext cx="1584471" cy="1584471"/>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itle 65">
            <a:extLst>
              <a:ext uri="{FF2B5EF4-FFF2-40B4-BE49-F238E27FC236}">
                <a16:creationId xmlns:a16="http://schemas.microsoft.com/office/drawing/2014/main" id="{2064AD79-FC3F-4ACB-9FCC-5DB4E1A365AA}"/>
              </a:ext>
            </a:extLst>
          </p:cNvPr>
          <p:cNvSpPr>
            <a:spLocks noGrp="1"/>
          </p:cNvSpPr>
          <p:nvPr>
            <p:ph type="title"/>
          </p:nvPr>
        </p:nvSpPr>
        <p:spPr>
          <a:xfrm>
            <a:off x="614107" y="501519"/>
            <a:ext cx="10515600" cy="492025"/>
          </a:xfrm>
        </p:spPr>
        <p:txBody>
          <a:bodyPr/>
          <a:lstStyle/>
          <a:p>
            <a:r>
              <a:rPr lang="en-US" noProof="0" dirty="0"/>
              <a:t>Our competition graphic</a:t>
            </a:r>
            <a:br>
              <a:rPr lang="en-US" dirty="0"/>
            </a:br>
            <a:endParaRPr lang="en-US" dirty="0"/>
          </a:p>
        </p:txBody>
      </p:sp>
      <p:sp>
        <p:nvSpPr>
          <p:cNvPr id="33" name="Text Placeholder 32">
            <a:extLst>
              <a:ext uri="{FF2B5EF4-FFF2-40B4-BE49-F238E27FC236}">
                <a16:creationId xmlns:a16="http://schemas.microsoft.com/office/drawing/2014/main" id="{778AC672-B3A8-4818-A2DD-4AC4E09C211F}"/>
              </a:ext>
            </a:extLst>
          </p:cNvPr>
          <p:cNvSpPr>
            <a:spLocks noGrp="1"/>
          </p:cNvSpPr>
          <p:nvPr>
            <p:ph type="body" sz="quarter" idx="15"/>
          </p:nvPr>
        </p:nvSpPr>
        <p:spPr>
          <a:xfrm>
            <a:off x="3927206" y="1599947"/>
            <a:ext cx="1706965" cy="492025"/>
          </a:xfrm>
        </p:spPr>
        <p:txBody>
          <a:bodyPr/>
          <a:lstStyle/>
          <a:p>
            <a:r>
              <a:rPr lang="en-US" dirty="0"/>
              <a:t>convenient</a:t>
            </a:r>
          </a:p>
        </p:txBody>
      </p:sp>
      <p:sp>
        <p:nvSpPr>
          <p:cNvPr id="107" name="Text Placeholder 106">
            <a:extLst>
              <a:ext uri="{FF2B5EF4-FFF2-40B4-BE49-F238E27FC236}">
                <a16:creationId xmlns:a16="http://schemas.microsoft.com/office/drawing/2014/main" id="{D03D5EA3-71CF-48D3-9275-FD6D80F02186}"/>
              </a:ext>
            </a:extLst>
          </p:cNvPr>
          <p:cNvSpPr>
            <a:spLocks noGrp="1"/>
          </p:cNvSpPr>
          <p:nvPr>
            <p:ph type="body" sz="quarter" idx="20"/>
          </p:nvPr>
        </p:nvSpPr>
        <p:spPr>
          <a:xfrm>
            <a:off x="2423421" y="2378452"/>
            <a:ext cx="1183179" cy="492025"/>
          </a:xfrm>
        </p:spPr>
        <p:txBody>
          <a:bodyPr/>
          <a:lstStyle/>
          <a:p>
            <a:r>
              <a:rPr lang="en-US" dirty="0"/>
              <a:t>A</a:t>
            </a:r>
          </a:p>
        </p:txBody>
      </p:sp>
      <p:sp>
        <p:nvSpPr>
          <p:cNvPr id="23" name="Text Placeholder 22">
            <a:extLst>
              <a:ext uri="{FF2B5EF4-FFF2-40B4-BE49-F238E27FC236}">
                <a16:creationId xmlns:a16="http://schemas.microsoft.com/office/drawing/2014/main" id="{F4EE2917-789E-49D4-B116-1CFBDB471D7A}"/>
              </a:ext>
            </a:extLst>
          </p:cNvPr>
          <p:cNvSpPr>
            <a:spLocks noGrp="1"/>
          </p:cNvSpPr>
          <p:nvPr>
            <p:ph type="body" sz="quarter" idx="26"/>
          </p:nvPr>
        </p:nvSpPr>
        <p:spPr>
          <a:xfrm>
            <a:off x="5443586" y="2129182"/>
            <a:ext cx="1706965" cy="1048575"/>
          </a:xfrm>
        </p:spPr>
        <p:txBody>
          <a:bodyPr/>
          <a:lstStyle/>
          <a:p>
            <a:r>
              <a:rPr lang="en-US" dirty="0"/>
              <a:t>Contoso</a:t>
            </a:r>
          </a:p>
        </p:txBody>
      </p:sp>
      <p:sp>
        <p:nvSpPr>
          <p:cNvPr id="31" name="Text Placeholder 30">
            <a:extLst>
              <a:ext uri="{FF2B5EF4-FFF2-40B4-BE49-F238E27FC236}">
                <a16:creationId xmlns:a16="http://schemas.microsoft.com/office/drawing/2014/main" id="{926BA2DA-C2D4-4602-A901-B6642B650019}"/>
              </a:ext>
            </a:extLst>
          </p:cNvPr>
          <p:cNvSpPr>
            <a:spLocks noGrp="1"/>
          </p:cNvSpPr>
          <p:nvPr>
            <p:ph type="body" sz="quarter" idx="25"/>
          </p:nvPr>
        </p:nvSpPr>
        <p:spPr>
          <a:xfrm>
            <a:off x="1234399" y="3528829"/>
            <a:ext cx="1209143" cy="492025"/>
          </a:xfrm>
        </p:spPr>
        <p:txBody>
          <a:bodyPr/>
          <a:lstStyle/>
          <a:p>
            <a:r>
              <a:rPr lang="en-US" dirty="0"/>
              <a:t>expensive</a:t>
            </a:r>
          </a:p>
        </p:txBody>
      </p:sp>
      <p:sp>
        <p:nvSpPr>
          <p:cNvPr id="32" name="Text Placeholder 31">
            <a:extLst>
              <a:ext uri="{FF2B5EF4-FFF2-40B4-BE49-F238E27FC236}">
                <a16:creationId xmlns:a16="http://schemas.microsoft.com/office/drawing/2014/main" id="{09D3632F-CFE2-4072-8A8C-DF1D84B0A599}"/>
              </a:ext>
            </a:extLst>
          </p:cNvPr>
          <p:cNvSpPr>
            <a:spLocks noGrp="1"/>
          </p:cNvSpPr>
          <p:nvPr>
            <p:ph type="body" sz="quarter" idx="19"/>
          </p:nvPr>
        </p:nvSpPr>
        <p:spPr>
          <a:xfrm>
            <a:off x="7131018" y="3528829"/>
            <a:ext cx="1380681" cy="492025"/>
          </a:xfrm>
        </p:spPr>
        <p:txBody>
          <a:bodyPr/>
          <a:lstStyle/>
          <a:p>
            <a:r>
              <a:rPr lang="en-US" dirty="0"/>
              <a:t>affordable</a:t>
            </a:r>
          </a:p>
        </p:txBody>
      </p:sp>
      <p:sp>
        <p:nvSpPr>
          <p:cNvPr id="119" name="Text Placeholder 118">
            <a:extLst>
              <a:ext uri="{FF2B5EF4-FFF2-40B4-BE49-F238E27FC236}">
                <a16:creationId xmlns:a16="http://schemas.microsoft.com/office/drawing/2014/main" id="{0F7C41D5-D65D-452F-93E8-B49828DD8507}"/>
              </a:ext>
            </a:extLst>
          </p:cNvPr>
          <p:cNvSpPr>
            <a:spLocks noGrp="1"/>
          </p:cNvSpPr>
          <p:nvPr>
            <p:ph type="body" sz="quarter" idx="22"/>
          </p:nvPr>
        </p:nvSpPr>
        <p:spPr>
          <a:xfrm>
            <a:off x="1322436" y="4634331"/>
            <a:ext cx="1183179" cy="492025"/>
          </a:xfrm>
        </p:spPr>
        <p:txBody>
          <a:bodyPr/>
          <a:lstStyle/>
          <a:p>
            <a:r>
              <a:rPr lang="en-US" dirty="0"/>
              <a:t>C</a:t>
            </a:r>
          </a:p>
        </p:txBody>
      </p:sp>
      <p:sp>
        <p:nvSpPr>
          <p:cNvPr id="118" name="Text Placeholder 117">
            <a:extLst>
              <a:ext uri="{FF2B5EF4-FFF2-40B4-BE49-F238E27FC236}">
                <a16:creationId xmlns:a16="http://schemas.microsoft.com/office/drawing/2014/main" id="{F91DCB5A-57D3-4EBF-A9A1-B708D2A13409}"/>
              </a:ext>
            </a:extLst>
          </p:cNvPr>
          <p:cNvSpPr>
            <a:spLocks noGrp="1"/>
          </p:cNvSpPr>
          <p:nvPr>
            <p:ph type="body" sz="quarter" idx="21"/>
          </p:nvPr>
        </p:nvSpPr>
        <p:spPr>
          <a:xfrm>
            <a:off x="2859913" y="4459860"/>
            <a:ext cx="1183179" cy="492025"/>
          </a:xfrm>
        </p:spPr>
        <p:txBody>
          <a:bodyPr/>
          <a:lstStyle/>
          <a:p>
            <a:r>
              <a:rPr lang="en-US" dirty="0"/>
              <a:t>B</a:t>
            </a:r>
          </a:p>
        </p:txBody>
      </p:sp>
      <p:sp>
        <p:nvSpPr>
          <p:cNvPr id="120" name="Text Placeholder 119">
            <a:extLst>
              <a:ext uri="{FF2B5EF4-FFF2-40B4-BE49-F238E27FC236}">
                <a16:creationId xmlns:a16="http://schemas.microsoft.com/office/drawing/2014/main" id="{8C60C4A6-41AD-4FB6-A2B5-385108B9D924}"/>
              </a:ext>
            </a:extLst>
          </p:cNvPr>
          <p:cNvSpPr>
            <a:spLocks noGrp="1"/>
          </p:cNvSpPr>
          <p:nvPr>
            <p:ph type="body" sz="quarter" idx="23"/>
          </p:nvPr>
        </p:nvSpPr>
        <p:spPr>
          <a:xfrm>
            <a:off x="5237403" y="4321788"/>
            <a:ext cx="1183179" cy="492025"/>
          </a:xfrm>
        </p:spPr>
        <p:txBody>
          <a:bodyPr/>
          <a:lstStyle/>
          <a:p>
            <a:r>
              <a:rPr lang="en-US" dirty="0"/>
              <a:t>D</a:t>
            </a:r>
          </a:p>
        </p:txBody>
      </p:sp>
      <p:sp>
        <p:nvSpPr>
          <p:cNvPr id="34" name="Text Placeholder 33">
            <a:extLst>
              <a:ext uri="{FF2B5EF4-FFF2-40B4-BE49-F238E27FC236}">
                <a16:creationId xmlns:a16="http://schemas.microsoft.com/office/drawing/2014/main" id="{DD0E0121-9CF8-404E-ACC6-53AFD861FE0F}"/>
              </a:ext>
            </a:extLst>
          </p:cNvPr>
          <p:cNvSpPr>
            <a:spLocks noGrp="1"/>
          </p:cNvSpPr>
          <p:nvPr>
            <p:ph type="body" sz="quarter" idx="17"/>
          </p:nvPr>
        </p:nvSpPr>
        <p:spPr>
          <a:xfrm>
            <a:off x="3927206" y="5468790"/>
            <a:ext cx="1706965" cy="492025"/>
          </a:xfrm>
        </p:spPr>
        <p:txBody>
          <a:bodyPr/>
          <a:lstStyle/>
          <a:p>
            <a:r>
              <a:rPr lang="en-ZA" dirty="0"/>
              <a:t>Inconvenient</a:t>
            </a:r>
            <a:r>
              <a:rPr lang="en-US" dirty="0"/>
              <a:t>​</a:t>
            </a:r>
          </a:p>
        </p:txBody>
      </p:sp>
      <p:sp>
        <p:nvSpPr>
          <p:cNvPr id="121" name="Text Placeholder 120">
            <a:extLst>
              <a:ext uri="{FF2B5EF4-FFF2-40B4-BE49-F238E27FC236}">
                <a16:creationId xmlns:a16="http://schemas.microsoft.com/office/drawing/2014/main" id="{7B873056-ABAF-409E-9B1F-8C0284480F9A}"/>
              </a:ext>
            </a:extLst>
          </p:cNvPr>
          <p:cNvSpPr>
            <a:spLocks noGrp="1"/>
          </p:cNvSpPr>
          <p:nvPr>
            <p:ph type="body" sz="quarter" idx="24"/>
          </p:nvPr>
        </p:nvSpPr>
        <p:spPr>
          <a:xfrm>
            <a:off x="6486546" y="5195673"/>
            <a:ext cx="1183179" cy="492025"/>
          </a:xfrm>
        </p:spPr>
        <p:txBody>
          <a:bodyPr/>
          <a:lstStyle/>
          <a:p>
            <a:r>
              <a:rPr lang="en-US" dirty="0"/>
              <a:t>E</a:t>
            </a:r>
          </a:p>
        </p:txBody>
      </p:sp>
      <p:sp>
        <p:nvSpPr>
          <p:cNvPr id="3" name="Footer Placeholder 2">
            <a:extLst>
              <a:ext uri="{FF2B5EF4-FFF2-40B4-BE49-F238E27FC236}">
                <a16:creationId xmlns:a16="http://schemas.microsoft.com/office/drawing/2014/main" id="{BFD96604-7FB5-4F50-A96E-4386473A5A95}"/>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476D13EE-70A1-4778-AF2D-A9A1C2D82736}"/>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61</a:t>
            </a:fld>
            <a:endParaRPr lang="en-US" dirty="0"/>
          </a:p>
        </p:txBody>
      </p:sp>
      <p:sp>
        <p:nvSpPr>
          <p:cNvPr id="19" name="Date Placeholder 18">
            <a:extLst>
              <a:ext uri="{FF2B5EF4-FFF2-40B4-BE49-F238E27FC236}">
                <a16:creationId xmlns:a16="http://schemas.microsoft.com/office/drawing/2014/main" id="{4F174361-981D-49E5-B0D5-8F14C3C47FC8}"/>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12506181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B5DCDD26-2EBE-4DA1-88E6-739CC32AAE6D}"/>
              </a:ext>
              <a:ext uri="{C183D7F6-B498-43B3-948B-1728B52AA6E4}">
                <adec:decorative xmlns:adec="http://schemas.microsoft.com/office/drawing/2017/decorative" val="1"/>
              </a:ext>
            </a:extLst>
          </p:cNvPr>
          <p:cNvSpPr/>
          <p:nvPr/>
        </p:nvSpPr>
        <p:spPr>
          <a:xfrm>
            <a:off x="1885301" y="2994608"/>
            <a:ext cx="1584471" cy="1584471"/>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9105DC8A-F469-4525-9B35-A48C39C675D8}"/>
              </a:ext>
              <a:ext uri="{C183D7F6-B498-43B3-948B-1728B52AA6E4}">
                <adec:decorative xmlns:adec="http://schemas.microsoft.com/office/drawing/2017/decorative" val="1"/>
              </a:ext>
            </a:extLst>
          </p:cNvPr>
          <p:cNvSpPr/>
          <p:nvPr/>
        </p:nvSpPr>
        <p:spPr>
          <a:xfrm>
            <a:off x="5105343" y="2994608"/>
            <a:ext cx="1584471" cy="1584471"/>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83532D8B-A149-411A-B087-EBA1EE6C6225}"/>
              </a:ext>
              <a:ext uri="{C183D7F6-B498-43B3-948B-1728B52AA6E4}">
                <adec:decorative xmlns:adec="http://schemas.microsoft.com/office/drawing/2017/decorative" val="1"/>
              </a:ext>
            </a:extLst>
          </p:cNvPr>
          <p:cNvSpPr/>
          <p:nvPr/>
        </p:nvSpPr>
        <p:spPr>
          <a:xfrm>
            <a:off x="8249019" y="2994608"/>
            <a:ext cx="1584471" cy="1584471"/>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itle 52">
            <a:extLst>
              <a:ext uri="{FF2B5EF4-FFF2-40B4-BE49-F238E27FC236}">
                <a16:creationId xmlns:a16="http://schemas.microsoft.com/office/drawing/2014/main" id="{24046B9E-C52D-4466-AE77-E724F5B083A6}"/>
              </a:ext>
            </a:extLst>
          </p:cNvPr>
          <p:cNvSpPr>
            <a:spLocks noGrp="1"/>
          </p:cNvSpPr>
          <p:nvPr>
            <p:ph type="title"/>
          </p:nvPr>
        </p:nvSpPr>
        <p:spPr>
          <a:xfrm>
            <a:off x="3294345" y="1158710"/>
            <a:ext cx="5611660" cy="677782"/>
          </a:xfrm>
        </p:spPr>
        <p:txBody>
          <a:bodyPr/>
          <a:lstStyle/>
          <a:p>
            <a:r>
              <a:rPr lang="en-US" dirty="0"/>
              <a:t>Growth strategy</a:t>
            </a:r>
          </a:p>
        </p:txBody>
      </p:sp>
      <p:sp>
        <p:nvSpPr>
          <p:cNvPr id="9" name="Text Placeholder 8">
            <a:extLst>
              <a:ext uri="{FF2B5EF4-FFF2-40B4-BE49-F238E27FC236}">
                <a16:creationId xmlns:a16="http://schemas.microsoft.com/office/drawing/2014/main" id="{628F2B12-A6FB-49BB-8D11-55B45902D329}"/>
              </a:ext>
            </a:extLst>
          </p:cNvPr>
          <p:cNvSpPr>
            <a:spLocks noGrp="1"/>
          </p:cNvSpPr>
          <p:nvPr>
            <p:ph type="body" sz="quarter" idx="19"/>
          </p:nvPr>
        </p:nvSpPr>
        <p:spPr>
          <a:xfrm>
            <a:off x="3519730" y="1836492"/>
            <a:ext cx="5152539" cy="718457"/>
          </a:xfrm>
        </p:spPr>
        <p:txBody>
          <a:bodyPr/>
          <a:lstStyle/>
          <a:p>
            <a:r>
              <a:rPr lang="en-ZA" dirty="0"/>
              <a:t>How we’ll scale in the future</a:t>
            </a:r>
            <a:endParaRPr lang="en-US" dirty="0"/>
          </a:p>
        </p:txBody>
      </p:sp>
      <p:sp>
        <p:nvSpPr>
          <p:cNvPr id="31" name="Text Placeholder 30">
            <a:extLst>
              <a:ext uri="{FF2B5EF4-FFF2-40B4-BE49-F238E27FC236}">
                <a16:creationId xmlns:a16="http://schemas.microsoft.com/office/drawing/2014/main" id="{5B9D383F-A60F-4C89-8A00-CF569497000A}"/>
              </a:ext>
            </a:extLst>
          </p:cNvPr>
          <p:cNvSpPr>
            <a:spLocks noGrp="1"/>
          </p:cNvSpPr>
          <p:nvPr>
            <p:ph type="body" sz="quarter" idx="26"/>
          </p:nvPr>
        </p:nvSpPr>
        <p:spPr>
          <a:xfrm>
            <a:off x="1833290" y="3262556"/>
            <a:ext cx="1706965" cy="1048575"/>
          </a:xfrm>
        </p:spPr>
        <p:txBody>
          <a:bodyPr/>
          <a:lstStyle/>
          <a:p>
            <a:r>
              <a:rPr lang="en-US" dirty="0"/>
              <a:t>Feb 20xx</a:t>
            </a:r>
          </a:p>
        </p:txBody>
      </p:sp>
      <p:sp>
        <p:nvSpPr>
          <p:cNvPr id="32" name="Text Placeholder 31">
            <a:extLst>
              <a:ext uri="{FF2B5EF4-FFF2-40B4-BE49-F238E27FC236}">
                <a16:creationId xmlns:a16="http://schemas.microsoft.com/office/drawing/2014/main" id="{1F406394-948C-4B32-9F32-893A9CDFB903}"/>
              </a:ext>
            </a:extLst>
          </p:cNvPr>
          <p:cNvSpPr>
            <a:spLocks noGrp="1"/>
          </p:cNvSpPr>
          <p:nvPr>
            <p:ph type="body" sz="quarter" idx="27"/>
          </p:nvPr>
        </p:nvSpPr>
        <p:spPr>
          <a:xfrm>
            <a:off x="5053332" y="3262556"/>
            <a:ext cx="1706965" cy="1048575"/>
          </a:xfrm>
        </p:spPr>
        <p:txBody>
          <a:bodyPr/>
          <a:lstStyle/>
          <a:p>
            <a:r>
              <a:rPr lang="en-US" dirty="0"/>
              <a:t>May 20xx</a:t>
            </a:r>
          </a:p>
        </p:txBody>
      </p:sp>
      <p:sp>
        <p:nvSpPr>
          <p:cNvPr id="33" name="Text Placeholder 32">
            <a:extLst>
              <a:ext uri="{FF2B5EF4-FFF2-40B4-BE49-F238E27FC236}">
                <a16:creationId xmlns:a16="http://schemas.microsoft.com/office/drawing/2014/main" id="{00564ED2-7D0C-49B7-ABB1-6D7E498CDADA}"/>
              </a:ext>
            </a:extLst>
          </p:cNvPr>
          <p:cNvSpPr>
            <a:spLocks noGrp="1"/>
          </p:cNvSpPr>
          <p:nvPr>
            <p:ph type="body" sz="quarter" idx="28"/>
          </p:nvPr>
        </p:nvSpPr>
        <p:spPr>
          <a:xfrm>
            <a:off x="8197008" y="3262556"/>
            <a:ext cx="1706965" cy="1048575"/>
          </a:xfrm>
        </p:spPr>
        <p:txBody>
          <a:bodyPr/>
          <a:lstStyle/>
          <a:p>
            <a:r>
              <a:rPr lang="en-US" dirty="0"/>
              <a:t>Oct 20xx</a:t>
            </a:r>
          </a:p>
        </p:txBody>
      </p:sp>
      <p:sp>
        <p:nvSpPr>
          <p:cNvPr id="58" name="Text Placeholder 57">
            <a:extLst>
              <a:ext uri="{FF2B5EF4-FFF2-40B4-BE49-F238E27FC236}">
                <a16:creationId xmlns:a16="http://schemas.microsoft.com/office/drawing/2014/main" id="{D4D6CB0C-A7D9-4409-AB5D-E136D3307DF5}"/>
              </a:ext>
            </a:extLst>
          </p:cNvPr>
          <p:cNvSpPr>
            <a:spLocks noGrp="1"/>
          </p:cNvSpPr>
          <p:nvPr>
            <p:ph type="body" sz="quarter" idx="13"/>
          </p:nvPr>
        </p:nvSpPr>
        <p:spPr>
          <a:xfrm>
            <a:off x="1462028" y="4704557"/>
            <a:ext cx="2431015" cy="1148945"/>
          </a:xfrm>
        </p:spPr>
        <p:txBody>
          <a:bodyPr/>
          <a:lstStyle/>
          <a:p>
            <a:r>
              <a:rPr lang="en-US" dirty="0"/>
              <a:t>Roll out product to high profile or top-level participants to help establish the product​</a:t>
            </a:r>
          </a:p>
        </p:txBody>
      </p:sp>
      <p:sp>
        <p:nvSpPr>
          <p:cNvPr id="59" name="Text Placeholder 58">
            <a:extLst>
              <a:ext uri="{FF2B5EF4-FFF2-40B4-BE49-F238E27FC236}">
                <a16:creationId xmlns:a16="http://schemas.microsoft.com/office/drawing/2014/main" id="{C57077DD-31D5-47C0-8A51-7084E938B943}"/>
              </a:ext>
            </a:extLst>
          </p:cNvPr>
          <p:cNvSpPr>
            <a:spLocks noGrp="1"/>
          </p:cNvSpPr>
          <p:nvPr>
            <p:ph type="body" sz="quarter" idx="29"/>
          </p:nvPr>
        </p:nvSpPr>
        <p:spPr>
          <a:xfrm>
            <a:off x="4691306" y="4704558"/>
            <a:ext cx="2431015" cy="1148945"/>
          </a:xfrm>
        </p:spPr>
        <p:txBody>
          <a:bodyPr/>
          <a:lstStyle/>
          <a:p>
            <a:r>
              <a:rPr lang="en-US" dirty="0"/>
              <a:t>Release the product to the general public and monitor press release and social media accounts​</a:t>
            </a:r>
          </a:p>
        </p:txBody>
      </p:sp>
      <p:sp>
        <p:nvSpPr>
          <p:cNvPr id="60" name="Text Placeholder 59">
            <a:extLst>
              <a:ext uri="{FF2B5EF4-FFF2-40B4-BE49-F238E27FC236}">
                <a16:creationId xmlns:a16="http://schemas.microsoft.com/office/drawing/2014/main" id="{E7D0D0D6-1ED1-462C-B06F-D055EA885C54}"/>
              </a:ext>
            </a:extLst>
          </p:cNvPr>
          <p:cNvSpPr>
            <a:spLocks noGrp="1"/>
          </p:cNvSpPr>
          <p:nvPr>
            <p:ph type="body" sz="quarter" idx="30"/>
          </p:nvPr>
        </p:nvSpPr>
        <p:spPr>
          <a:xfrm>
            <a:off x="7834982" y="4704557"/>
            <a:ext cx="2431015" cy="1148945"/>
          </a:xfrm>
        </p:spPr>
        <p:txBody>
          <a:bodyPr/>
          <a:lstStyle/>
          <a:p>
            <a:r>
              <a:rPr lang="en-US" dirty="0"/>
              <a:t>Gather feedback and adjust product design as necessary​</a:t>
            </a:r>
          </a:p>
        </p:txBody>
      </p:sp>
      <p:sp>
        <p:nvSpPr>
          <p:cNvPr id="24" name="Footer Placeholder 23">
            <a:extLst>
              <a:ext uri="{FF2B5EF4-FFF2-40B4-BE49-F238E27FC236}">
                <a16:creationId xmlns:a16="http://schemas.microsoft.com/office/drawing/2014/main" id="{4A4EFB0B-EDB6-4E5D-BD82-B6F5A96E2590}"/>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25" name="Slide Number Placeholder 24">
            <a:extLst>
              <a:ext uri="{FF2B5EF4-FFF2-40B4-BE49-F238E27FC236}">
                <a16:creationId xmlns:a16="http://schemas.microsoft.com/office/drawing/2014/main" id="{97A7A317-65B9-416D-A896-F174F465EC69}"/>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62</a:t>
            </a:fld>
            <a:endParaRPr lang="en-US" dirty="0"/>
          </a:p>
        </p:txBody>
      </p:sp>
      <p:sp>
        <p:nvSpPr>
          <p:cNvPr id="43" name="Date Placeholder 42">
            <a:extLst>
              <a:ext uri="{FF2B5EF4-FFF2-40B4-BE49-F238E27FC236}">
                <a16:creationId xmlns:a16="http://schemas.microsoft.com/office/drawing/2014/main" id="{49E5435E-DE0A-40F6-A3B9-79B476E7F639}"/>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9915946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8" name="Title 977">
            <a:extLst>
              <a:ext uri="{FF2B5EF4-FFF2-40B4-BE49-F238E27FC236}">
                <a16:creationId xmlns:a16="http://schemas.microsoft.com/office/drawing/2014/main" id="{97E8AD1C-83FE-43D6-93CF-EF82BAE4AE00}"/>
              </a:ext>
            </a:extLst>
          </p:cNvPr>
          <p:cNvSpPr>
            <a:spLocks noGrp="1"/>
          </p:cNvSpPr>
          <p:nvPr>
            <p:ph type="title"/>
          </p:nvPr>
        </p:nvSpPr>
        <p:spPr>
          <a:xfrm>
            <a:off x="3356975" y="1144939"/>
            <a:ext cx="5473874" cy="687833"/>
          </a:xfrm>
        </p:spPr>
        <p:txBody>
          <a:bodyPr/>
          <a:lstStyle/>
          <a:p>
            <a:r>
              <a:rPr lang="en-US" dirty="0"/>
              <a:t>Traction</a:t>
            </a:r>
          </a:p>
        </p:txBody>
      </p:sp>
      <p:sp>
        <p:nvSpPr>
          <p:cNvPr id="21" name="Text Placeholder 20">
            <a:extLst>
              <a:ext uri="{FF2B5EF4-FFF2-40B4-BE49-F238E27FC236}">
                <a16:creationId xmlns:a16="http://schemas.microsoft.com/office/drawing/2014/main" id="{09015563-070E-44B6-A631-0F7B138A4924}"/>
              </a:ext>
            </a:extLst>
          </p:cNvPr>
          <p:cNvSpPr>
            <a:spLocks noGrp="1"/>
          </p:cNvSpPr>
          <p:nvPr>
            <p:ph type="body" sz="quarter" idx="19"/>
          </p:nvPr>
        </p:nvSpPr>
        <p:spPr>
          <a:xfrm>
            <a:off x="3519730" y="1836492"/>
            <a:ext cx="5152539" cy="718457"/>
          </a:xfrm>
        </p:spPr>
        <p:txBody>
          <a:bodyPr/>
          <a:lstStyle/>
          <a:p>
            <a:r>
              <a:rPr lang="en-ZA" dirty="0"/>
              <a:t>Forecasting for success</a:t>
            </a:r>
            <a:r>
              <a:rPr lang="en-US" dirty="0"/>
              <a:t>​</a:t>
            </a:r>
          </a:p>
        </p:txBody>
      </p:sp>
      <p:sp>
        <p:nvSpPr>
          <p:cNvPr id="259" name="Text Placeholder 258">
            <a:extLst>
              <a:ext uri="{FF2B5EF4-FFF2-40B4-BE49-F238E27FC236}">
                <a16:creationId xmlns:a16="http://schemas.microsoft.com/office/drawing/2014/main" id="{4E3CE8A3-706A-4699-B699-A35574C8DBC3}"/>
              </a:ext>
            </a:extLst>
          </p:cNvPr>
          <p:cNvSpPr>
            <a:spLocks noGrp="1"/>
          </p:cNvSpPr>
          <p:nvPr>
            <p:ph type="body" sz="quarter" idx="24"/>
          </p:nvPr>
        </p:nvSpPr>
        <p:spPr>
          <a:xfrm>
            <a:off x="963991" y="2822318"/>
            <a:ext cx="3574251" cy="448769"/>
          </a:xfrm>
        </p:spPr>
        <p:txBody>
          <a:bodyPr/>
          <a:lstStyle/>
          <a:p>
            <a:r>
              <a:rPr lang="en-US" dirty="0"/>
              <a:t>Key metrics</a:t>
            </a:r>
          </a:p>
        </p:txBody>
      </p:sp>
      <p:graphicFrame>
        <p:nvGraphicFramePr>
          <p:cNvPr id="184" name="Content Placeholder 183">
            <a:extLst>
              <a:ext uri="{FF2B5EF4-FFF2-40B4-BE49-F238E27FC236}">
                <a16:creationId xmlns:a16="http://schemas.microsoft.com/office/drawing/2014/main" id="{2CBA1468-16B3-47C8-8E78-70050847C43F}"/>
              </a:ext>
            </a:extLst>
          </p:cNvPr>
          <p:cNvGraphicFramePr>
            <a:graphicFrameLocks noGrp="1"/>
          </p:cNvGraphicFramePr>
          <p:nvPr>
            <p:ph sz="quarter" idx="32"/>
            <p:extLst>
              <p:ext uri="{D42A27DB-BD31-4B8C-83A1-F6EECF244321}">
                <p14:modId xmlns:p14="http://schemas.microsoft.com/office/powerpoint/2010/main" val="736126811"/>
              </p:ext>
            </p:extLst>
          </p:nvPr>
        </p:nvGraphicFramePr>
        <p:xfrm>
          <a:off x="866775" y="3333750"/>
          <a:ext cx="4390269" cy="2636373"/>
        </p:xfrm>
        <a:graphic>
          <a:graphicData uri="http://schemas.openxmlformats.org/drawingml/2006/table">
            <a:tbl>
              <a:tblPr firstRow="1" bandRow="1">
                <a:tableStyleId>{68D230F3-CF80-4859-8CE7-A43EE81993B5}</a:tableStyleId>
              </a:tblPr>
              <a:tblGrid>
                <a:gridCol w="801999">
                  <a:extLst>
                    <a:ext uri="{9D8B030D-6E8A-4147-A177-3AD203B41FA5}">
                      <a16:colId xmlns:a16="http://schemas.microsoft.com/office/drawing/2014/main" val="1517755082"/>
                    </a:ext>
                  </a:extLst>
                </a:gridCol>
                <a:gridCol w="821820">
                  <a:extLst>
                    <a:ext uri="{9D8B030D-6E8A-4147-A177-3AD203B41FA5}">
                      <a16:colId xmlns:a16="http://schemas.microsoft.com/office/drawing/2014/main" val="2446386500"/>
                    </a:ext>
                  </a:extLst>
                </a:gridCol>
                <a:gridCol w="845808">
                  <a:extLst>
                    <a:ext uri="{9D8B030D-6E8A-4147-A177-3AD203B41FA5}">
                      <a16:colId xmlns:a16="http://schemas.microsoft.com/office/drawing/2014/main" val="3308918160"/>
                    </a:ext>
                  </a:extLst>
                </a:gridCol>
                <a:gridCol w="937688">
                  <a:extLst>
                    <a:ext uri="{9D8B030D-6E8A-4147-A177-3AD203B41FA5}">
                      <a16:colId xmlns:a16="http://schemas.microsoft.com/office/drawing/2014/main" val="1854486728"/>
                    </a:ext>
                  </a:extLst>
                </a:gridCol>
                <a:gridCol w="982954">
                  <a:extLst>
                    <a:ext uri="{9D8B030D-6E8A-4147-A177-3AD203B41FA5}">
                      <a16:colId xmlns:a16="http://schemas.microsoft.com/office/drawing/2014/main" val="1808496511"/>
                    </a:ext>
                  </a:extLst>
                </a:gridCol>
              </a:tblGrid>
              <a:tr h="498201">
                <a:tc>
                  <a:txBody>
                    <a:bodyPr/>
                    <a:lstStyle/>
                    <a:p>
                      <a:pPr algn="r"/>
                      <a:endParaRPr lang="en-US" sz="1700" cap="all" spc="400" baseline="0" dirty="0">
                        <a:solidFill>
                          <a:schemeClr val="accent6"/>
                        </a:solidFill>
                        <a:latin typeface="+mj-lt"/>
                      </a:endParaRPr>
                    </a:p>
                  </a:txBody>
                  <a:tcPr marL="78782" marR="78782" marT="39391" marB="39391" anchor="ctr"/>
                </a:tc>
                <a:tc>
                  <a:txBody>
                    <a:bodyPr/>
                    <a:lstStyle/>
                    <a:p>
                      <a:pPr algn="ctr"/>
                      <a:r>
                        <a:rPr lang="en-US" sz="1000" b="0" cap="all" spc="200" baseline="0" dirty="0">
                          <a:solidFill>
                            <a:schemeClr val="accent6"/>
                          </a:solidFill>
                          <a:latin typeface="+mj-lt"/>
                        </a:rPr>
                        <a:t>clients</a:t>
                      </a:r>
                    </a:p>
                  </a:txBody>
                  <a:tcPr marL="78782" marR="78782" marT="39391" marB="39391" anchor="ctr"/>
                </a:tc>
                <a:tc>
                  <a:txBody>
                    <a:bodyPr/>
                    <a:lstStyle/>
                    <a:p>
                      <a:pPr algn="ctr"/>
                      <a:r>
                        <a:rPr lang="en-US" sz="1000" b="0" cap="all" spc="200" baseline="0" dirty="0">
                          <a:solidFill>
                            <a:schemeClr val="accent6"/>
                          </a:solidFill>
                          <a:latin typeface="+mj-lt"/>
                        </a:rPr>
                        <a:t>orders</a:t>
                      </a:r>
                    </a:p>
                  </a:txBody>
                  <a:tcPr marL="78782" marR="78782" marT="39391" marB="39391" anchor="ctr"/>
                </a:tc>
                <a:tc>
                  <a:txBody>
                    <a:bodyPr/>
                    <a:lstStyle/>
                    <a:p>
                      <a:pPr algn="ctr"/>
                      <a:r>
                        <a:rPr lang="en-US" sz="1000" b="0" cap="all" spc="200" baseline="0" dirty="0">
                          <a:solidFill>
                            <a:schemeClr val="accent6"/>
                          </a:solidFill>
                          <a:latin typeface="+mj-lt"/>
                        </a:rPr>
                        <a:t>Gross avenue</a:t>
                      </a:r>
                    </a:p>
                  </a:txBody>
                  <a:tcPr marL="78782" marR="78782" marT="39391" marB="39391" anchor="ctr"/>
                </a:tc>
                <a:tc>
                  <a:txBody>
                    <a:bodyPr/>
                    <a:lstStyle/>
                    <a:p>
                      <a:pPr algn="ctr"/>
                      <a:r>
                        <a:rPr lang="en-US" sz="1000" b="0" cap="all" spc="200" baseline="0" dirty="0">
                          <a:solidFill>
                            <a:schemeClr val="accent6"/>
                          </a:solidFill>
                          <a:latin typeface="+mj-lt"/>
                        </a:rPr>
                        <a:t>Net revenue</a:t>
                      </a:r>
                    </a:p>
                  </a:txBody>
                  <a:tcPr marL="78782" marR="78782" marT="39391" marB="39391" anchor="ctr"/>
                </a:tc>
                <a:extLst>
                  <a:ext uri="{0D108BD9-81ED-4DB2-BD59-A6C34878D82A}">
                    <a16:rowId xmlns:a16="http://schemas.microsoft.com/office/drawing/2014/main" val="3100351803"/>
                  </a:ext>
                </a:extLst>
              </a:tr>
              <a:tr h="354489">
                <a:tc>
                  <a:txBody>
                    <a:bodyPr/>
                    <a:lstStyle/>
                    <a:p>
                      <a:pPr algn="ctr" rtl="0" fontAlgn="base"/>
                      <a:r>
                        <a:rPr lang="en-US" sz="1000" b="0" i="0" dirty="0">
                          <a:solidFill>
                            <a:schemeClr val="bg1"/>
                          </a:solidFill>
                          <a:effectLst/>
                          <a:latin typeface="+mn-lt"/>
                        </a:rPr>
                        <a:t>20XX​</a:t>
                      </a:r>
                    </a:p>
                  </a:txBody>
                  <a:tcPr marL="78782" marR="78782" marT="39391" marB="39391" anchor="ctr">
                    <a:solidFill>
                      <a:schemeClr val="accent1"/>
                    </a:solidFill>
                  </a:tcPr>
                </a:tc>
                <a:tc>
                  <a:txBody>
                    <a:bodyPr/>
                    <a:lstStyle/>
                    <a:p>
                      <a:pPr algn="ctr" rtl="0" fontAlgn="base"/>
                      <a:r>
                        <a:rPr lang="en-US" sz="1000" b="0" i="0" dirty="0">
                          <a:solidFill>
                            <a:schemeClr val="bg1"/>
                          </a:solidFill>
                          <a:effectLst/>
                          <a:latin typeface="+mn-lt"/>
                        </a:rPr>
                        <a:t>10​</a:t>
                      </a:r>
                    </a:p>
                  </a:txBody>
                  <a:tcPr anchor="ctr">
                    <a:solidFill>
                      <a:schemeClr val="accent1"/>
                    </a:solidFill>
                  </a:tcPr>
                </a:tc>
                <a:tc>
                  <a:txBody>
                    <a:bodyPr/>
                    <a:lstStyle/>
                    <a:p>
                      <a:pPr algn="ctr" rtl="0" fontAlgn="base"/>
                      <a:r>
                        <a:rPr lang="en-US" sz="1000" b="0" i="0" dirty="0">
                          <a:solidFill>
                            <a:schemeClr val="bg1"/>
                          </a:solidFill>
                          <a:effectLst/>
                          <a:latin typeface="+mn-lt"/>
                        </a:rPr>
                        <a:t>1100​</a:t>
                      </a:r>
                    </a:p>
                  </a:txBody>
                  <a:tcPr anchor="ctr">
                    <a:solidFill>
                      <a:schemeClr val="accent1"/>
                    </a:solidFill>
                  </a:tcPr>
                </a:tc>
                <a:tc>
                  <a:txBody>
                    <a:bodyPr/>
                    <a:lstStyle/>
                    <a:p>
                      <a:pPr algn="ctr" rtl="0" fontAlgn="base"/>
                      <a:r>
                        <a:rPr lang="en-US" sz="1000" b="0" i="0" dirty="0">
                          <a:solidFill>
                            <a:schemeClr val="bg1"/>
                          </a:solidFill>
                          <a:effectLst/>
                          <a:latin typeface="+mn-lt"/>
                        </a:rPr>
                        <a:t>$10,000​</a:t>
                      </a:r>
                    </a:p>
                  </a:txBody>
                  <a:tcPr anchor="ctr">
                    <a:solidFill>
                      <a:schemeClr val="accent1"/>
                    </a:solidFill>
                  </a:tcPr>
                </a:tc>
                <a:tc>
                  <a:txBody>
                    <a:bodyPr/>
                    <a:lstStyle/>
                    <a:p>
                      <a:pPr algn="ctr" rtl="0" fontAlgn="base"/>
                      <a:r>
                        <a:rPr lang="en-US" sz="1000" b="0" i="0" dirty="0">
                          <a:solidFill>
                            <a:schemeClr val="bg1"/>
                          </a:solidFill>
                          <a:effectLst/>
                          <a:latin typeface="+mn-lt"/>
                        </a:rPr>
                        <a:t>$7,000​</a:t>
                      </a:r>
                    </a:p>
                  </a:txBody>
                  <a:tcPr anchor="ctr">
                    <a:solidFill>
                      <a:schemeClr val="accent1"/>
                    </a:solidFill>
                  </a:tcPr>
                </a:tc>
                <a:extLst>
                  <a:ext uri="{0D108BD9-81ED-4DB2-BD59-A6C34878D82A}">
                    <a16:rowId xmlns:a16="http://schemas.microsoft.com/office/drawing/2014/main" val="2801628125"/>
                  </a:ext>
                </a:extLst>
              </a:tr>
              <a:tr h="354489">
                <a:tc>
                  <a:txBody>
                    <a:bodyPr/>
                    <a:lstStyle/>
                    <a:p>
                      <a:pPr algn="ctr" rtl="0" fontAlgn="base"/>
                      <a:r>
                        <a:rPr lang="en-US" sz="1000" b="0" i="0" dirty="0">
                          <a:solidFill>
                            <a:schemeClr val="bg1"/>
                          </a:solidFill>
                          <a:effectLst/>
                          <a:latin typeface="+mn-lt"/>
                        </a:rPr>
                        <a:t>20XX​</a:t>
                      </a:r>
                    </a:p>
                  </a:txBody>
                  <a:tcPr marL="78782" marR="78782" marT="39391" marB="39391" anchor="ctr">
                    <a:solidFill>
                      <a:schemeClr val="accent1"/>
                    </a:solidFill>
                  </a:tcPr>
                </a:tc>
                <a:tc>
                  <a:txBody>
                    <a:bodyPr/>
                    <a:lstStyle/>
                    <a:p>
                      <a:pPr algn="ctr" rtl="0" fontAlgn="base"/>
                      <a:r>
                        <a:rPr lang="en-US" sz="1000" b="0" i="0" dirty="0">
                          <a:solidFill>
                            <a:schemeClr val="bg1"/>
                          </a:solidFill>
                          <a:effectLst/>
                          <a:latin typeface="+mn-lt"/>
                        </a:rPr>
                        <a:t>20​</a:t>
                      </a:r>
                    </a:p>
                  </a:txBody>
                  <a:tcPr anchor="ctr">
                    <a:solidFill>
                      <a:schemeClr val="accent1"/>
                    </a:solidFill>
                  </a:tcPr>
                </a:tc>
                <a:tc>
                  <a:txBody>
                    <a:bodyPr/>
                    <a:lstStyle/>
                    <a:p>
                      <a:pPr algn="ctr" rtl="0" fontAlgn="base"/>
                      <a:r>
                        <a:rPr lang="en-US" sz="1000" b="0" i="0" dirty="0">
                          <a:solidFill>
                            <a:schemeClr val="bg1"/>
                          </a:solidFill>
                          <a:effectLst/>
                          <a:latin typeface="+mn-lt"/>
                        </a:rPr>
                        <a:t>200​</a:t>
                      </a:r>
                    </a:p>
                  </a:txBody>
                  <a:tcPr anchor="ctr">
                    <a:solidFill>
                      <a:schemeClr val="accent1"/>
                    </a:solidFill>
                  </a:tcPr>
                </a:tc>
                <a:tc>
                  <a:txBody>
                    <a:bodyPr/>
                    <a:lstStyle/>
                    <a:p>
                      <a:pPr algn="ctr" rtl="0" fontAlgn="base"/>
                      <a:r>
                        <a:rPr lang="en-US" sz="1000" b="0" i="0" dirty="0">
                          <a:solidFill>
                            <a:schemeClr val="bg1"/>
                          </a:solidFill>
                          <a:effectLst/>
                          <a:latin typeface="+mn-lt"/>
                        </a:rPr>
                        <a:t>$20,000​</a:t>
                      </a:r>
                    </a:p>
                  </a:txBody>
                  <a:tcPr anchor="ctr">
                    <a:solidFill>
                      <a:schemeClr val="accent1"/>
                    </a:solidFill>
                  </a:tcPr>
                </a:tc>
                <a:tc>
                  <a:txBody>
                    <a:bodyPr/>
                    <a:lstStyle/>
                    <a:p>
                      <a:pPr algn="ctr" rtl="0" fontAlgn="base"/>
                      <a:r>
                        <a:rPr lang="en-US" sz="1000" b="0" i="0" dirty="0">
                          <a:solidFill>
                            <a:schemeClr val="bg1"/>
                          </a:solidFill>
                          <a:effectLst/>
                          <a:latin typeface="+mn-lt"/>
                        </a:rPr>
                        <a:t>$16,000​</a:t>
                      </a:r>
                    </a:p>
                  </a:txBody>
                  <a:tcPr anchor="ctr">
                    <a:solidFill>
                      <a:schemeClr val="accent1"/>
                    </a:solidFill>
                  </a:tcPr>
                </a:tc>
                <a:extLst>
                  <a:ext uri="{0D108BD9-81ED-4DB2-BD59-A6C34878D82A}">
                    <a16:rowId xmlns:a16="http://schemas.microsoft.com/office/drawing/2014/main" val="3635382780"/>
                  </a:ext>
                </a:extLst>
              </a:tr>
              <a:tr h="354489">
                <a:tc>
                  <a:txBody>
                    <a:bodyPr/>
                    <a:lstStyle/>
                    <a:p>
                      <a:pPr algn="ctr" rtl="0" fontAlgn="base"/>
                      <a:r>
                        <a:rPr lang="en-US" sz="1000" b="0" i="0" dirty="0">
                          <a:solidFill>
                            <a:schemeClr val="bg1"/>
                          </a:solidFill>
                          <a:effectLst/>
                          <a:latin typeface="+mn-lt"/>
                        </a:rPr>
                        <a:t>20XX​</a:t>
                      </a:r>
                    </a:p>
                  </a:txBody>
                  <a:tcPr marL="78782" marR="78782" marT="39391" marB="39391" anchor="ctr">
                    <a:solidFill>
                      <a:schemeClr val="accent1"/>
                    </a:solidFill>
                  </a:tcPr>
                </a:tc>
                <a:tc>
                  <a:txBody>
                    <a:bodyPr/>
                    <a:lstStyle/>
                    <a:p>
                      <a:pPr algn="ctr" rtl="0" fontAlgn="base"/>
                      <a:r>
                        <a:rPr lang="en-US" sz="1000" b="0" i="0" dirty="0">
                          <a:solidFill>
                            <a:schemeClr val="bg1"/>
                          </a:solidFill>
                          <a:effectLst/>
                          <a:latin typeface="+mn-lt"/>
                        </a:rPr>
                        <a:t>30​</a:t>
                      </a:r>
                    </a:p>
                  </a:txBody>
                  <a:tcPr anchor="ctr">
                    <a:solidFill>
                      <a:schemeClr val="accent1"/>
                    </a:solidFill>
                  </a:tcPr>
                </a:tc>
                <a:tc>
                  <a:txBody>
                    <a:bodyPr/>
                    <a:lstStyle/>
                    <a:p>
                      <a:pPr algn="ctr" rtl="0" fontAlgn="base"/>
                      <a:r>
                        <a:rPr lang="en-US" sz="1000" b="0" i="0" dirty="0">
                          <a:solidFill>
                            <a:schemeClr val="bg1"/>
                          </a:solidFill>
                          <a:effectLst/>
                          <a:latin typeface="+mn-lt"/>
                        </a:rPr>
                        <a:t>300​</a:t>
                      </a:r>
                    </a:p>
                  </a:txBody>
                  <a:tcPr anchor="ctr">
                    <a:solidFill>
                      <a:schemeClr val="accent1"/>
                    </a:solidFill>
                  </a:tcPr>
                </a:tc>
                <a:tc>
                  <a:txBody>
                    <a:bodyPr/>
                    <a:lstStyle/>
                    <a:p>
                      <a:pPr algn="ctr" rtl="0" fontAlgn="base"/>
                      <a:r>
                        <a:rPr lang="en-US" sz="1000" b="0" i="0" dirty="0">
                          <a:solidFill>
                            <a:schemeClr val="bg1"/>
                          </a:solidFill>
                          <a:effectLst/>
                          <a:latin typeface="+mn-lt"/>
                        </a:rPr>
                        <a:t>$30,000​</a:t>
                      </a:r>
                    </a:p>
                  </a:txBody>
                  <a:tcPr anchor="ctr">
                    <a:solidFill>
                      <a:schemeClr val="accent1"/>
                    </a:solidFill>
                  </a:tcPr>
                </a:tc>
                <a:tc>
                  <a:txBody>
                    <a:bodyPr/>
                    <a:lstStyle/>
                    <a:p>
                      <a:pPr algn="ctr" rtl="0" fontAlgn="base"/>
                      <a:r>
                        <a:rPr lang="en-US" sz="1000" b="0" i="0" dirty="0">
                          <a:solidFill>
                            <a:schemeClr val="bg1"/>
                          </a:solidFill>
                          <a:effectLst/>
                          <a:latin typeface="+mn-lt"/>
                        </a:rPr>
                        <a:t>$25,000​</a:t>
                      </a:r>
                    </a:p>
                  </a:txBody>
                  <a:tcPr anchor="ctr">
                    <a:solidFill>
                      <a:schemeClr val="accent1"/>
                    </a:solidFill>
                  </a:tcPr>
                </a:tc>
                <a:extLst>
                  <a:ext uri="{0D108BD9-81ED-4DB2-BD59-A6C34878D82A}">
                    <a16:rowId xmlns:a16="http://schemas.microsoft.com/office/drawing/2014/main" val="2282084003"/>
                  </a:ext>
                </a:extLst>
              </a:tr>
              <a:tr h="354489">
                <a:tc>
                  <a:txBody>
                    <a:bodyPr/>
                    <a:lstStyle/>
                    <a:p>
                      <a:pPr algn="ctr" rtl="0" fontAlgn="base"/>
                      <a:r>
                        <a:rPr lang="en-US" sz="1000" b="0" i="0" dirty="0">
                          <a:solidFill>
                            <a:schemeClr val="bg1"/>
                          </a:solidFill>
                          <a:effectLst/>
                          <a:latin typeface="+mn-lt"/>
                        </a:rPr>
                        <a:t>20XX​</a:t>
                      </a:r>
                    </a:p>
                  </a:txBody>
                  <a:tcPr marL="78782" marR="78782" marT="39391" marB="39391" anchor="ctr">
                    <a:solidFill>
                      <a:schemeClr val="accent1"/>
                    </a:solidFill>
                  </a:tcPr>
                </a:tc>
                <a:tc>
                  <a:txBody>
                    <a:bodyPr/>
                    <a:lstStyle/>
                    <a:p>
                      <a:pPr algn="ctr" rtl="0" fontAlgn="base"/>
                      <a:r>
                        <a:rPr lang="en-US" sz="1000" b="0" i="0" dirty="0">
                          <a:solidFill>
                            <a:schemeClr val="bg1"/>
                          </a:solidFill>
                          <a:effectLst/>
                          <a:latin typeface="+mn-lt"/>
                        </a:rPr>
                        <a:t>40​</a:t>
                      </a:r>
                    </a:p>
                  </a:txBody>
                  <a:tcPr anchor="ctr">
                    <a:solidFill>
                      <a:schemeClr val="accent1"/>
                    </a:solidFill>
                  </a:tcPr>
                </a:tc>
                <a:tc>
                  <a:txBody>
                    <a:bodyPr/>
                    <a:lstStyle/>
                    <a:p>
                      <a:pPr algn="ctr" rtl="0" fontAlgn="base"/>
                      <a:r>
                        <a:rPr lang="en-US" sz="1000" b="0" i="0" dirty="0">
                          <a:solidFill>
                            <a:schemeClr val="bg1"/>
                          </a:solidFill>
                          <a:effectLst/>
                          <a:latin typeface="+mn-lt"/>
                        </a:rPr>
                        <a:t>400​</a:t>
                      </a:r>
                    </a:p>
                  </a:txBody>
                  <a:tcPr anchor="ctr">
                    <a:solidFill>
                      <a:schemeClr val="accent1"/>
                    </a:solidFill>
                  </a:tcPr>
                </a:tc>
                <a:tc>
                  <a:txBody>
                    <a:bodyPr/>
                    <a:lstStyle/>
                    <a:p>
                      <a:pPr algn="ctr" rtl="0" fontAlgn="base"/>
                      <a:r>
                        <a:rPr lang="en-US" sz="1000" b="0" i="0" dirty="0">
                          <a:solidFill>
                            <a:schemeClr val="bg1"/>
                          </a:solidFill>
                          <a:effectLst/>
                          <a:latin typeface="+mn-lt"/>
                        </a:rPr>
                        <a:t>$40,000​</a:t>
                      </a:r>
                    </a:p>
                  </a:txBody>
                  <a:tcPr anchor="ctr">
                    <a:solidFill>
                      <a:schemeClr val="accent1"/>
                    </a:solidFill>
                  </a:tcPr>
                </a:tc>
                <a:tc>
                  <a:txBody>
                    <a:bodyPr/>
                    <a:lstStyle/>
                    <a:p>
                      <a:pPr algn="ctr" rtl="0" fontAlgn="base"/>
                      <a:r>
                        <a:rPr lang="en-US" sz="1000" b="0" i="0" dirty="0">
                          <a:solidFill>
                            <a:schemeClr val="bg1"/>
                          </a:solidFill>
                          <a:effectLst/>
                          <a:latin typeface="+mn-lt"/>
                        </a:rPr>
                        <a:t>$30,000​</a:t>
                      </a:r>
                    </a:p>
                  </a:txBody>
                  <a:tcPr anchor="ctr">
                    <a:solidFill>
                      <a:schemeClr val="accent1"/>
                    </a:solidFill>
                  </a:tcPr>
                </a:tc>
                <a:extLst>
                  <a:ext uri="{0D108BD9-81ED-4DB2-BD59-A6C34878D82A}">
                    <a16:rowId xmlns:a16="http://schemas.microsoft.com/office/drawing/2014/main" val="1849756459"/>
                  </a:ext>
                </a:extLst>
              </a:tr>
              <a:tr h="365727">
                <a:tc>
                  <a:txBody>
                    <a:bodyPr/>
                    <a:lstStyle/>
                    <a:p>
                      <a:pPr algn="ctr" rtl="0" fontAlgn="base"/>
                      <a:r>
                        <a:rPr lang="en-US" sz="1000" b="0" i="0" dirty="0">
                          <a:solidFill>
                            <a:schemeClr val="bg1"/>
                          </a:solidFill>
                          <a:effectLst/>
                          <a:latin typeface="+mn-lt"/>
                        </a:rPr>
                        <a:t>20XX​</a:t>
                      </a:r>
                    </a:p>
                  </a:txBody>
                  <a:tcPr marL="78782" marR="78782" marT="39391" marB="39391" anchor="ctr">
                    <a:solidFill>
                      <a:schemeClr val="accent1"/>
                    </a:solidFill>
                  </a:tcPr>
                </a:tc>
                <a:tc>
                  <a:txBody>
                    <a:bodyPr/>
                    <a:lstStyle/>
                    <a:p>
                      <a:pPr algn="ctr" rtl="0" fontAlgn="base"/>
                      <a:r>
                        <a:rPr lang="en-US" sz="1000" b="0" i="0" dirty="0">
                          <a:solidFill>
                            <a:schemeClr val="bg1"/>
                          </a:solidFill>
                          <a:effectLst/>
                          <a:latin typeface="+mn-lt"/>
                        </a:rPr>
                        <a:t>50​</a:t>
                      </a:r>
                    </a:p>
                  </a:txBody>
                  <a:tcPr anchor="ctr">
                    <a:solidFill>
                      <a:schemeClr val="accent1"/>
                    </a:solidFill>
                  </a:tcPr>
                </a:tc>
                <a:tc>
                  <a:txBody>
                    <a:bodyPr/>
                    <a:lstStyle/>
                    <a:p>
                      <a:pPr algn="ctr" rtl="0" fontAlgn="base"/>
                      <a:r>
                        <a:rPr lang="en-US" sz="1000" b="0" i="0" dirty="0">
                          <a:solidFill>
                            <a:schemeClr val="bg1"/>
                          </a:solidFill>
                          <a:effectLst/>
                          <a:latin typeface="+mn-lt"/>
                        </a:rPr>
                        <a:t>500​</a:t>
                      </a:r>
                    </a:p>
                  </a:txBody>
                  <a:tcPr anchor="ctr">
                    <a:solidFill>
                      <a:schemeClr val="accent1"/>
                    </a:solidFill>
                  </a:tcPr>
                </a:tc>
                <a:tc>
                  <a:txBody>
                    <a:bodyPr/>
                    <a:lstStyle/>
                    <a:p>
                      <a:pPr algn="ctr" rtl="0" fontAlgn="base"/>
                      <a:r>
                        <a:rPr lang="en-US" sz="1000" b="0" i="0" dirty="0">
                          <a:solidFill>
                            <a:schemeClr val="bg1"/>
                          </a:solidFill>
                          <a:effectLst/>
                          <a:latin typeface="+mn-lt"/>
                        </a:rPr>
                        <a:t>$50,000​</a:t>
                      </a:r>
                    </a:p>
                  </a:txBody>
                  <a:tcPr anchor="ctr">
                    <a:solidFill>
                      <a:schemeClr val="accent1"/>
                    </a:solidFill>
                  </a:tcPr>
                </a:tc>
                <a:tc>
                  <a:txBody>
                    <a:bodyPr/>
                    <a:lstStyle/>
                    <a:p>
                      <a:pPr algn="ctr" rtl="0" fontAlgn="base"/>
                      <a:r>
                        <a:rPr lang="en-US" sz="1000" b="0" i="0" dirty="0">
                          <a:solidFill>
                            <a:schemeClr val="bg1"/>
                          </a:solidFill>
                          <a:effectLst/>
                          <a:latin typeface="+mn-lt"/>
                        </a:rPr>
                        <a:t>$40,000​</a:t>
                      </a:r>
                    </a:p>
                  </a:txBody>
                  <a:tcPr anchor="ctr">
                    <a:solidFill>
                      <a:schemeClr val="accent1"/>
                    </a:solidFill>
                  </a:tcPr>
                </a:tc>
                <a:extLst>
                  <a:ext uri="{0D108BD9-81ED-4DB2-BD59-A6C34878D82A}">
                    <a16:rowId xmlns:a16="http://schemas.microsoft.com/office/drawing/2014/main" val="4151575269"/>
                  </a:ext>
                </a:extLst>
              </a:tr>
              <a:tr h="354489">
                <a:tc>
                  <a:txBody>
                    <a:bodyPr/>
                    <a:lstStyle/>
                    <a:p>
                      <a:pPr algn="ctr" rtl="0" fontAlgn="base"/>
                      <a:r>
                        <a:rPr lang="en-US" sz="1000" b="0" i="0" dirty="0">
                          <a:solidFill>
                            <a:schemeClr val="bg1"/>
                          </a:solidFill>
                          <a:effectLst/>
                          <a:latin typeface="+mn-lt"/>
                        </a:rPr>
                        <a:t>20XX</a:t>
                      </a:r>
                    </a:p>
                  </a:txBody>
                  <a:tcPr marL="78782" marR="78782" marT="39391" marB="39391" anchor="ctr">
                    <a:noFill/>
                  </a:tcPr>
                </a:tc>
                <a:tc>
                  <a:txBody>
                    <a:bodyPr/>
                    <a:lstStyle/>
                    <a:p>
                      <a:pPr algn="ctr" rtl="0" fontAlgn="base"/>
                      <a:r>
                        <a:rPr lang="en-US" sz="1000" b="0" i="0" dirty="0">
                          <a:solidFill>
                            <a:schemeClr val="bg1"/>
                          </a:solidFill>
                          <a:effectLst/>
                          <a:latin typeface="+mn-lt"/>
                        </a:rPr>
                        <a:t>10</a:t>
                      </a:r>
                    </a:p>
                  </a:txBody>
                  <a:tcPr anchor="ctr">
                    <a:noFill/>
                  </a:tcPr>
                </a:tc>
                <a:tc>
                  <a:txBody>
                    <a:bodyPr/>
                    <a:lstStyle/>
                    <a:p>
                      <a:pPr algn="ctr" rtl="0" fontAlgn="base"/>
                      <a:r>
                        <a:rPr lang="en-US" sz="1000" b="0" i="0" dirty="0">
                          <a:solidFill>
                            <a:schemeClr val="bg1"/>
                          </a:solidFill>
                          <a:effectLst/>
                          <a:latin typeface="+mn-lt"/>
                        </a:rPr>
                        <a:t>1100</a:t>
                      </a:r>
                    </a:p>
                  </a:txBody>
                  <a:tcPr anchor="ctr">
                    <a:noFill/>
                  </a:tcPr>
                </a:tc>
                <a:tc>
                  <a:txBody>
                    <a:bodyPr/>
                    <a:lstStyle/>
                    <a:p>
                      <a:pPr algn="ctr" rtl="0" fontAlgn="base"/>
                      <a:r>
                        <a:rPr lang="en-US" sz="1000" b="0" i="0" dirty="0">
                          <a:solidFill>
                            <a:schemeClr val="bg1"/>
                          </a:solidFill>
                          <a:effectLst/>
                          <a:latin typeface="+mn-lt"/>
                        </a:rPr>
                        <a:t>$10,000</a:t>
                      </a:r>
                    </a:p>
                  </a:txBody>
                  <a:tcPr anchor="ctr">
                    <a:noFill/>
                  </a:tcPr>
                </a:tc>
                <a:tc>
                  <a:txBody>
                    <a:bodyPr/>
                    <a:lstStyle/>
                    <a:p>
                      <a:pPr algn="ctr" rtl="0" fontAlgn="base"/>
                      <a:r>
                        <a:rPr lang="en-US" sz="1000" b="0" i="0" dirty="0">
                          <a:solidFill>
                            <a:schemeClr val="bg1"/>
                          </a:solidFill>
                          <a:effectLst/>
                          <a:latin typeface="+mn-lt"/>
                        </a:rPr>
                        <a:t>$7,000</a:t>
                      </a:r>
                    </a:p>
                  </a:txBody>
                  <a:tcPr anchor="ctr">
                    <a:noFill/>
                  </a:tcPr>
                </a:tc>
                <a:extLst>
                  <a:ext uri="{0D108BD9-81ED-4DB2-BD59-A6C34878D82A}">
                    <a16:rowId xmlns:a16="http://schemas.microsoft.com/office/drawing/2014/main" val="3550227705"/>
                  </a:ext>
                </a:extLst>
              </a:tr>
            </a:tbl>
          </a:graphicData>
        </a:graphic>
      </p:graphicFrame>
      <p:sp>
        <p:nvSpPr>
          <p:cNvPr id="9" name="Text Placeholder 8">
            <a:extLst>
              <a:ext uri="{FF2B5EF4-FFF2-40B4-BE49-F238E27FC236}">
                <a16:creationId xmlns:a16="http://schemas.microsoft.com/office/drawing/2014/main" id="{25508E97-4AAC-4B93-BC54-AFF59B214CF8}"/>
              </a:ext>
            </a:extLst>
          </p:cNvPr>
          <p:cNvSpPr>
            <a:spLocks noGrp="1"/>
          </p:cNvSpPr>
          <p:nvPr>
            <p:ph type="body" sz="quarter" idx="25"/>
          </p:nvPr>
        </p:nvSpPr>
        <p:spPr/>
        <p:txBody>
          <a:bodyPr/>
          <a:lstStyle/>
          <a:p>
            <a:r>
              <a:rPr lang="en-US" dirty="0"/>
              <a:t>Revenue by year</a:t>
            </a:r>
          </a:p>
        </p:txBody>
      </p:sp>
      <p:sp>
        <p:nvSpPr>
          <p:cNvPr id="778" name="Footer Placeholder 777">
            <a:extLst>
              <a:ext uri="{FF2B5EF4-FFF2-40B4-BE49-F238E27FC236}">
                <a16:creationId xmlns:a16="http://schemas.microsoft.com/office/drawing/2014/main" id="{19834C9A-0F33-41A0-87C5-895769CD72E5}"/>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779" name="Slide Number Placeholder 778">
            <a:extLst>
              <a:ext uri="{FF2B5EF4-FFF2-40B4-BE49-F238E27FC236}">
                <a16:creationId xmlns:a16="http://schemas.microsoft.com/office/drawing/2014/main" id="{766B8C96-025A-4125-B64A-B90AECE1DA2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63</a:t>
            </a:fld>
            <a:endParaRPr lang="en-US" dirty="0"/>
          </a:p>
        </p:txBody>
      </p:sp>
      <p:sp>
        <p:nvSpPr>
          <p:cNvPr id="960" name="Date Placeholder 959">
            <a:extLst>
              <a:ext uri="{FF2B5EF4-FFF2-40B4-BE49-F238E27FC236}">
                <a16:creationId xmlns:a16="http://schemas.microsoft.com/office/drawing/2014/main" id="{AA069620-EBBB-45EF-B222-22B45D475FE0}"/>
              </a:ext>
            </a:extLst>
          </p:cNvPr>
          <p:cNvSpPr>
            <a:spLocks noGrp="1"/>
          </p:cNvSpPr>
          <p:nvPr>
            <p:ph type="dt" sz="half" idx="2"/>
          </p:nvPr>
        </p:nvSpPr>
        <p:spPr>
          <a:xfrm rot="5400000">
            <a:off x="10595991" y="5074920"/>
            <a:ext cx="2647667" cy="365125"/>
          </a:xfrm>
        </p:spPr>
        <p:txBody>
          <a:bodyPr/>
          <a:lstStyle/>
          <a:p>
            <a:r>
              <a:rPr lang="en-US" dirty="0"/>
              <a:t>May 21, 20XX</a:t>
            </a:r>
          </a:p>
        </p:txBody>
      </p:sp>
      <p:graphicFrame>
        <p:nvGraphicFramePr>
          <p:cNvPr id="30" name="Content Placeholder 13" descr="Chart">
            <a:extLst>
              <a:ext uri="{FF2B5EF4-FFF2-40B4-BE49-F238E27FC236}">
                <a16:creationId xmlns:a16="http://schemas.microsoft.com/office/drawing/2014/main" id="{776AF5D3-23C6-406C-884A-E5C415BD94A2}"/>
              </a:ext>
            </a:extLst>
          </p:cNvPr>
          <p:cNvGraphicFramePr>
            <a:graphicFrameLocks noGrp="1"/>
          </p:cNvGraphicFramePr>
          <p:nvPr>
            <p:ph sz="quarter" idx="33"/>
            <p:extLst>
              <p:ext uri="{D42A27DB-BD31-4B8C-83A1-F6EECF244321}">
                <p14:modId xmlns:p14="http://schemas.microsoft.com/office/powerpoint/2010/main" val="800023400"/>
              </p:ext>
            </p:extLst>
          </p:nvPr>
        </p:nvGraphicFramePr>
        <p:xfrm>
          <a:off x="5980176" y="3333749"/>
          <a:ext cx="4999580" cy="300014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383992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1" name="Title 520">
            <a:extLst>
              <a:ext uri="{FF2B5EF4-FFF2-40B4-BE49-F238E27FC236}">
                <a16:creationId xmlns:a16="http://schemas.microsoft.com/office/drawing/2014/main" id="{75E89A79-8045-461F-B701-875D0FD4C844}"/>
              </a:ext>
            </a:extLst>
          </p:cNvPr>
          <p:cNvSpPr>
            <a:spLocks noGrp="1"/>
          </p:cNvSpPr>
          <p:nvPr>
            <p:ph type="title"/>
          </p:nvPr>
        </p:nvSpPr>
        <p:spPr>
          <a:xfrm>
            <a:off x="681698" y="512299"/>
            <a:ext cx="10515600" cy="727388"/>
          </a:xfrm>
        </p:spPr>
        <p:txBody>
          <a:bodyPr/>
          <a:lstStyle/>
          <a:p>
            <a:r>
              <a:rPr lang="en-US" noProof="0" dirty="0"/>
              <a:t>Two-year action plan</a:t>
            </a:r>
            <a:endParaRPr lang="en-US" dirty="0"/>
          </a:p>
        </p:txBody>
      </p:sp>
      <p:sp>
        <p:nvSpPr>
          <p:cNvPr id="265" name="Text Placeholder 264">
            <a:extLst>
              <a:ext uri="{FF2B5EF4-FFF2-40B4-BE49-F238E27FC236}">
                <a16:creationId xmlns:a16="http://schemas.microsoft.com/office/drawing/2014/main" id="{80DEB6D2-1B7D-4DB3-B668-8D4711ADFCFC}"/>
              </a:ext>
            </a:extLst>
          </p:cNvPr>
          <p:cNvSpPr>
            <a:spLocks noGrp="1"/>
          </p:cNvSpPr>
          <p:nvPr>
            <p:ph type="body" sz="quarter" idx="43"/>
          </p:nvPr>
        </p:nvSpPr>
        <p:spPr>
          <a:xfrm>
            <a:off x="1992423" y="1780403"/>
            <a:ext cx="1440088" cy="586248"/>
          </a:xfrm>
        </p:spPr>
        <p:txBody>
          <a:bodyPr/>
          <a:lstStyle/>
          <a:p>
            <a:r>
              <a:rPr lang="en-ZA" dirty="0"/>
              <a:t>Draft blueprints​</a:t>
            </a:r>
          </a:p>
        </p:txBody>
      </p:sp>
      <p:sp>
        <p:nvSpPr>
          <p:cNvPr id="359" name="Text Placeholder 358">
            <a:extLst>
              <a:ext uri="{FF2B5EF4-FFF2-40B4-BE49-F238E27FC236}">
                <a16:creationId xmlns:a16="http://schemas.microsoft.com/office/drawing/2014/main" id="{24201780-B905-4CC0-A002-E052C967096B}"/>
              </a:ext>
            </a:extLst>
          </p:cNvPr>
          <p:cNvSpPr>
            <a:spLocks noGrp="1"/>
          </p:cNvSpPr>
          <p:nvPr>
            <p:ph type="body" sz="quarter" idx="44"/>
          </p:nvPr>
        </p:nvSpPr>
        <p:spPr>
          <a:xfrm>
            <a:off x="4360668" y="1780403"/>
            <a:ext cx="1440088" cy="586248"/>
          </a:xfrm>
        </p:spPr>
        <p:txBody>
          <a:bodyPr/>
          <a:lstStyle/>
          <a:p>
            <a:r>
              <a:rPr lang="en-ZA" dirty="0"/>
              <a:t>Run focus groups</a:t>
            </a:r>
            <a:r>
              <a:rPr lang="en-US" dirty="0"/>
              <a:t>​</a:t>
            </a:r>
          </a:p>
        </p:txBody>
      </p:sp>
      <p:sp>
        <p:nvSpPr>
          <p:cNvPr id="360" name="Text Placeholder 359">
            <a:extLst>
              <a:ext uri="{FF2B5EF4-FFF2-40B4-BE49-F238E27FC236}">
                <a16:creationId xmlns:a16="http://schemas.microsoft.com/office/drawing/2014/main" id="{21E19E01-1E76-46A1-BFDD-F02550302CAB}"/>
              </a:ext>
            </a:extLst>
          </p:cNvPr>
          <p:cNvSpPr>
            <a:spLocks noGrp="1"/>
          </p:cNvSpPr>
          <p:nvPr>
            <p:ph type="body" sz="quarter" idx="45"/>
          </p:nvPr>
        </p:nvSpPr>
        <p:spPr>
          <a:xfrm>
            <a:off x="8307743" y="1780403"/>
            <a:ext cx="1440088" cy="586248"/>
          </a:xfrm>
        </p:spPr>
        <p:txBody>
          <a:bodyPr/>
          <a:lstStyle/>
          <a:p>
            <a:r>
              <a:rPr lang="en-ZA" dirty="0"/>
              <a:t>Gather feedback​</a:t>
            </a:r>
          </a:p>
        </p:txBody>
      </p:sp>
      <p:sp>
        <p:nvSpPr>
          <p:cNvPr id="117" name="Text Placeholder 116">
            <a:extLst>
              <a:ext uri="{FF2B5EF4-FFF2-40B4-BE49-F238E27FC236}">
                <a16:creationId xmlns:a16="http://schemas.microsoft.com/office/drawing/2014/main" id="{E7989F67-1903-4A19-A106-F0EF1A1F5095}"/>
              </a:ext>
            </a:extLst>
          </p:cNvPr>
          <p:cNvSpPr>
            <a:spLocks noGrp="1"/>
          </p:cNvSpPr>
          <p:nvPr>
            <p:ph type="body" sz="quarter" idx="41"/>
          </p:nvPr>
        </p:nvSpPr>
        <p:spPr>
          <a:xfrm>
            <a:off x="505322" y="2436036"/>
            <a:ext cx="1194201" cy="501726"/>
          </a:xfrm>
        </p:spPr>
        <p:txBody>
          <a:bodyPr/>
          <a:lstStyle/>
          <a:p>
            <a:r>
              <a:rPr lang="en-US" dirty="0"/>
              <a:t>20XX</a:t>
            </a:r>
          </a:p>
        </p:txBody>
      </p:sp>
      <p:sp>
        <p:nvSpPr>
          <p:cNvPr id="21" name="Text Placeholder 20">
            <a:extLst>
              <a:ext uri="{FF2B5EF4-FFF2-40B4-BE49-F238E27FC236}">
                <a16:creationId xmlns:a16="http://schemas.microsoft.com/office/drawing/2014/main" id="{136CD9B0-0D33-483A-8178-E8D42A035C20}"/>
              </a:ext>
            </a:extLst>
          </p:cNvPr>
          <p:cNvSpPr>
            <a:spLocks noGrp="1"/>
          </p:cNvSpPr>
          <p:nvPr>
            <p:ph type="body" sz="quarter" idx="17"/>
          </p:nvPr>
        </p:nvSpPr>
        <p:spPr>
          <a:xfrm>
            <a:off x="1675402" y="2774313"/>
            <a:ext cx="495300" cy="904490"/>
          </a:xfrm>
        </p:spPr>
        <p:txBody>
          <a:bodyPr/>
          <a:lstStyle/>
          <a:p>
            <a:r>
              <a:rPr lang="en-US" dirty="0"/>
              <a:t>Jan</a:t>
            </a:r>
          </a:p>
        </p:txBody>
      </p:sp>
      <p:sp>
        <p:nvSpPr>
          <p:cNvPr id="22" name="Text Placeholder 21">
            <a:extLst>
              <a:ext uri="{FF2B5EF4-FFF2-40B4-BE49-F238E27FC236}">
                <a16:creationId xmlns:a16="http://schemas.microsoft.com/office/drawing/2014/main" id="{2C9AC3EB-BB29-45E4-B0F6-57C288376F89}"/>
              </a:ext>
            </a:extLst>
          </p:cNvPr>
          <p:cNvSpPr>
            <a:spLocks noGrp="1"/>
          </p:cNvSpPr>
          <p:nvPr>
            <p:ph type="body" sz="quarter" idx="18"/>
          </p:nvPr>
        </p:nvSpPr>
        <p:spPr>
          <a:xfrm>
            <a:off x="2464817" y="2774313"/>
            <a:ext cx="495300" cy="904490"/>
          </a:xfrm>
        </p:spPr>
        <p:txBody>
          <a:bodyPr/>
          <a:lstStyle/>
          <a:p>
            <a:r>
              <a:rPr lang="en-US" dirty="0"/>
              <a:t>Feb</a:t>
            </a:r>
          </a:p>
        </p:txBody>
      </p:sp>
      <p:sp>
        <p:nvSpPr>
          <p:cNvPr id="23" name="Text Placeholder 22">
            <a:extLst>
              <a:ext uri="{FF2B5EF4-FFF2-40B4-BE49-F238E27FC236}">
                <a16:creationId xmlns:a16="http://schemas.microsoft.com/office/drawing/2014/main" id="{2659488C-2AB1-41CD-81A6-2CB1D89A0C27}"/>
              </a:ext>
            </a:extLst>
          </p:cNvPr>
          <p:cNvSpPr>
            <a:spLocks noGrp="1"/>
          </p:cNvSpPr>
          <p:nvPr>
            <p:ph type="body" sz="quarter" idx="19"/>
          </p:nvPr>
        </p:nvSpPr>
        <p:spPr>
          <a:xfrm>
            <a:off x="3254232" y="2774313"/>
            <a:ext cx="495300" cy="904490"/>
          </a:xfrm>
        </p:spPr>
        <p:txBody>
          <a:bodyPr/>
          <a:lstStyle/>
          <a:p>
            <a:r>
              <a:rPr lang="en-US" dirty="0"/>
              <a:t>Mar</a:t>
            </a:r>
          </a:p>
        </p:txBody>
      </p:sp>
      <p:sp>
        <p:nvSpPr>
          <p:cNvPr id="24" name="Text Placeholder 23">
            <a:extLst>
              <a:ext uri="{FF2B5EF4-FFF2-40B4-BE49-F238E27FC236}">
                <a16:creationId xmlns:a16="http://schemas.microsoft.com/office/drawing/2014/main" id="{A43C4ED9-1027-445A-A826-A807CFC08742}"/>
              </a:ext>
            </a:extLst>
          </p:cNvPr>
          <p:cNvSpPr>
            <a:spLocks noGrp="1"/>
          </p:cNvSpPr>
          <p:nvPr>
            <p:ph type="body" sz="quarter" idx="20"/>
          </p:nvPr>
        </p:nvSpPr>
        <p:spPr>
          <a:xfrm>
            <a:off x="4043647" y="2774313"/>
            <a:ext cx="495300" cy="904490"/>
          </a:xfrm>
        </p:spPr>
        <p:txBody>
          <a:bodyPr/>
          <a:lstStyle/>
          <a:p>
            <a:r>
              <a:rPr lang="en-US" dirty="0"/>
              <a:t>Apr</a:t>
            </a:r>
          </a:p>
        </p:txBody>
      </p:sp>
      <p:sp>
        <p:nvSpPr>
          <p:cNvPr id="25" name="Text Placeholder 24">
            <a:extLst>
              <a:ext uri="{FF2B5EF4-FFF2-40B4-BE49-F238E27FC236}">
                <a16:creationId xmlns:a16="http://schemas.microsoft.com/office/drawing/2014/main" id="{B09EB51E-092D-4C97-B81F-91EF721ED808}"/>
              </a:ext>
            </a:extLst>
          </p:cNvPr>
          <p:cNvSpPr>
            <a:spLocks noGrp="1"/>
          </p:cNvSpPr>
          <p:nvPr>
            <p:ph type="body" sz="quarter" idx="21"/>
          </p:nvPr>
        </p:nvSpPr>
        <p:spPr>
          <a:xfrm>
            <a:off x="4833062" y="2774313"/>
            <a:ext cx="495300" cy="904490"/>
          </a:xfrm>
        </p:spPr>
        <p:txBody>
          <a:bodyPr/>
          <a:lstStyle/>
          <a:p>
            <a:r>
              <a:rPr lang="en-US" dirty="0"/>
              <a:t>May</a:t>
            </a:r>
          </a:p>
        </p:txBody>
      </p:sp>
      <p:sp>
        <p:nvSpPr>
          <p:cNvPr id="26" name="Text Placeholder 25">
            <a:extLst>
              <a:ext uri="{FF2B5EF4-FFF2-40B4-BE49-F238E27FC236}">
                <a16:creationId xmlns:a16="http://schemas.microsoft.com/office/drawing/2014/main" id="{9CA707E6-1153-42ED-B68A-B36B00A4FA64}"/>
              </a:ext>
            </a:extLst>
          </p:cNvPr>
          <p:cNvSpPr>
            <a:spLocks noGrp="1"/>
          </p:cNvSpPr>
          <p:nvPr>
            <p:ph type="body" sz="quarter" idx="22"/>
          </p:nvPr>
        </p:nvSpPr>
        <p:spPr>
          <a:xfrm>
            <a:off x="5622477" y="2774313"/>
            <a:ext cx="495300" cy="904490"/>
          </a:xfrm>
        </p:spPr>
        <p:txBody>
          <a:bodyPr/>
          <a:lstStyle/>
          <a:p>
            <a:r>
              <a:rPr lang="en-US" dirty="0"/>
              <a:t>Jun</a:t>
            </a:r>
          </a:p>
        </p:txBody>
      </p:sp>
      <p:sp>
        <p:nvSpPr>
          <p:cNvPr id="27" name="Text Placeholder 26">
            <a:extLst>
              <a:ext uri="{FF2B5EF4-FFF2-40B4-BE49-F238E27FC236}">
                <a16:creationId xmlns:a16="http://schemas.microsoft.com/office/drawing/2014/main" id="{4EB230FD-A423-4C1B-A131-826E8FDF873B}"/>
              </a:ext>
            </a:extLst>
          </p:cNvPr>
          <p:cNvSpPr>
            <a:spLocks noGrp="1"/>
          </p:cNvSpPr>
          <p:nvPr>
            <p:ph type="body" sz="quarter" idx="23"/>
          </p:nvPr>
        </p:nvSpPr>
        <p:spPr>
          <a:xfrm>
            <a:off x="6411892" y="2774313"/>
            <a:ext cx="495300" cy="904490"/>
          </a:xfrm>
        </p:spPr>
        <p:txBody>
          <a:bodyPr/>
          <a:lstStyle/>
          <a:p>
            <a:r>
              <a:rPr lang="en-US" dirty="0"/>
              <a:t>Jul</a:t>
            </a:r>
          </a:p>
        </p:txBody>
      </p:sp>
      <p:sp>
        <p:nvSpPr>
          <p:cNvPr id="28" name="Text Placeholder 27">
            <a:extLst>
              <a:ext uri="{FF2B5EF4-FFF2-40B4-BE49-F238E27FC236}">
                <a16:creationId xmlns:a16="http://schemas.microsoft.com/office/drawing/2014/main" id="{1A709C7F-A89A-4221-A69B-D39EE05158CC}"/>
              </a:ext>
            </a:extLst>
          </p:cNvPr>
          <p:cNvSpPr>
            <a:spLocks noGrp="1"/>
          </p:cNvSpPr>
          <p:nvPr>
            <p:ph type="body" sz="quarter" idx="24"/>
          </p:nvPr>
        </p:nvSpPr>
        <p:spPr>
          <a:xfrm>
            <a:off x="7201307" y="2774313"/>
            <a:ext cx="495300" cy="904490"/>
          </a:xfrm>
        </p:spPr>
        <p:txBody>
          <a:bodyPr/>
          <a:lstStyle/>
          <a:p>
            <a:r>
              <a:rPr lang="en-US" dirty="0"/>
              <a:t>Aug</a:t>
            </a:r>
          </a:p>
        </p:txBody>
      </p:sp>
      <p:sp>
        <p:nvSpPr>
          <p:cNvPr id="29" name="Text Placeholder 28">
            <a:extLst>
              <a:ext uri="{FF2B5EF4-FFF2-40B4-BE49-F238E27FC236}">
                <a16:creationId xmlns:a16="http://schemas.microsoft.com/office/drawing/2014/main" id="{0D50A79D-B5A3-4958-881E-84CCD4C0424D}"/>
              </a:ext>
            </a:extLst>
          </p:cNvPr>
          <p:cNvSpPr>
            <a:spLocks noGrp="1"/>
          </p:cNvSpPr>
          <p:nvPr>
            <p:ph type="body" sz="quarter" idx="25"/>
          </p:nvPr>
        </p:nvSpPr>
        <p:spPr>
          <a:xfrm>
            <a:off x="7990722" y="2774313"/>
            <a:ext cx="495300" cy="904490"/>
          </a:xfrm>
        </p:spPr>
        <p:txBody>
          <a:bodyPr/>
          <a:lstStyle/>
          <a:p>
            <a:r>
              <a:rPr lang="en-US" dirty="0"/>
              <a:t>Sep</a:t>
            </a:r>
          </a:p>
        </p:txBody>
      </p:sp>
      <p:sp>
        <p:nvSpPr>
          <p:cNvPr id="30" name="Text Placeholder 29">
            <a:extLst>
              <a:ext uri="{FF2B5EF4-FFF2-40B4-BE49-F238E27FC236}">
                <a16:creationId xmlns:a16="http://schemas.microsoft.com/office/drawing/2014/main" id="{D1B929E5-2D2A-44DA-AF7C-A69B7C449A93}"/>
              </a:ext>
            </a:extLst>
          </p:cNvPr>
          <p:cNvSpPr>
            <a:spLocks noGrp="1"/>
          </p:cNvSpPr>
          <p:nvPr>
            <p:ph type="body" sz="quarter" idx="26"/>
          </p:nvPr>
        </p:nvSpPr>
        <p:spPr>
          <a:xfrm>
            <a:off x="8780137" y="2774313"/>
            <a:ext cx="495300" cy="904490"/>
          </a:xfrm>
        </p:spPr>
        <p:txBody>
          <a:bodyPr/>
          <a:lstStyle/>
          <a:p>
            <a:r>
              <a:rPr lang="en-US" dirty="0"/>
              <a:t>Oct</a:t>
            </a:r>
          </a:p>
        </p:txBody>
      </p:sp>
      <p:sp>
        <p:nvSpPr>
          <p:cNvPr id="31" name="Text Placeholder 30">
            <a:extLst>
              <a:ext uri="{FF2B5EF4-FFF2-40B4-BE49-F238E27FC236}">
                <a16:creationId xmlns:a16="http://schemas.microsoft.com/office/drawing/2014/main" id="{200D9E81-7ACC-48D9-B066-8DB4664FF81C}"/>
              </a:ext>
            </a:extLst>
          </p:cNvPr>
          <p:cNvSpPr>
            <a:spLocks noGrp="1"/>
          </p:cNvSpPr>
          <p:nvPr>
            <p:ph type="body" sz="quarter" idx="27"/>
          </p:nvPr>
        </p:nvSpPr>
        <p:spPr>
          <a:xfrm>
            <a:off x="9569552" y="2774313"/>
            <a:ext cx="495300" cy="904490"/>
          </a:xfrm>
        </p:spPr>
        <p:txBody>
          <a:bodyPr/>
          <a:lstStyle/>
          <a:p>
            <a:r>
              <a:rPr lang="en-US" dirty="0"/>
              <a:t>Nov</a:t>
            </a:r>
          </a:p>
        </p:txBody>
      </p:sp>
      <p:sp>
        <p:nvSpPr>
          <p:cNvPr id="32" name="Text Placeholder 31">
            <a:extLst>
              <a:ext uri="{FF2B5EF4-FFF2-40B4-BE49-F238E27FC236}">
                <a16:creationId xmlns:a16="http://schemas.microsoft.com/office/drawing/2014/main" id="{59EF5B5B-BF97-4209-AF1D-A811D2A5ABE7}"/>
              </a:ext>
            </a:extLst>
          </p:cNvPr>
          <p:cNvSpPr>
            <a:spLocks noGrp="1"/>
          </p:cNvSpPr>
          <p:nvPr>
            <p:ph type="body" sz="quarter" idx="28"/>
          </p:nvPr>
        </p:nvSpPr>
        <p:spPr>
          <a:xfrm>
            <a:off x="10358963" y="2774313"/>
            <a:ext cx="495300" cy="904490"/>
          </a:xfrm>
        </p:spPr>
        <p:txBody>
          <a:bodyPr/>
          <a:lstStyle/>
          <a:p>
            <a:r>
              <a:rPr lang="en-US" dirty="0"/>
              <a:t>Dec</a:t>
            </a:r>
          </a:p>
        </p:txBody>
      </p:sp>
      <p:sp>
        <p:nvSpPr>
          <p:cNvPr id="564" name="Text Placeholder 563">
            <a:extLst>
              <a:ext uri="{FF2B5EF4-FFF2-40B4-BE49-F238E27FC236}">
                <a16:creationId xmlns:a16="http://schemas.microsoft.com/office/drawing/2014/main" id="{F2B336D5-ADE1-457B-B99D-F7EC2A4A3116}"/>
              </a:ext>
            </a:extLst>
          </p:cNvPr>
          <p:cNvSpPr>
            <a:spLocks noGrp="1"/>
          </p:cNvSpPr>
          <p:nvPr>
            <p:ph type="body" sz="quarter" idx="46"/>
          </p:nvPr>
        </p:nvSpPr>
        <p:spPr>
          <a:xfrm>
            <a:off x="1992423" y="3563114"/>
            <a:ext cx="1440088" cy="586248"/>
          </a:xfrm>
        </p:spPr>
        <p:txBody>
          <a:bodyPr/>
          <a:lstStyle/>
          <a:p>
            <a:r>
              <a:rPr lang="en-ZA" dirty="0"/>
              <a:t>Test design​</a:t>
            </a:r>
          </a:p>
        </p:txBody>
      </p:sp>
      <p:sp>
        <p:nvSpPr>
          <p:cNvPr id="565" name="Text Placeholder 564">
            <a:extLst>
              <a:ext uri="{FF2B5EF4-FFF2-40B4-BE49-F238E27FC236}">
                <a16:creationId xmlns:a16="http://schemas.microsoft.com/office/drawing/2014/main" id="{D6884773-025A-4056-9120-967A7484E1F4}"/>
              </a:ext>
            </a:extLst>
          </p:cNvPr>
          <p:cNvSpPr>
            <a:spLocks noGrp="1"/>
          </p:cNvSpPr>
          <p:nvPr>
            <p:ph type="body" sz="quarter" idx="47"/>
          </p:nvPr>
        </p:nvSpPr>
        <p:spPr>
          <a:xfrm>
            <a:off x="5939498" y="3563114"/>
            <a:ext cx="1440088" cy="586248"/>
          </a:xfrm>
        </p:spPr>
        <p:txBody>
          <a:bodyPr/>
          <a:lstStyle/>
          <a:p>
            <a:r>
              <a:rPr lang="en-ZA" dirty="0"/>
              <a:t>Launch design​</a:t>
            </a:r>
          </a:p>
        </p:txBody>
      </p:sp>
      <p:sp>
        <p:nvSpPr>
          <p:cNvPr id="566" name="Text Placeholder 565">
            <a:extLst>
              <a:ext uri="{FF2B5EF4-FFF2-40B4-BE49-F238E27FC236}">
                <a16:creationId xmlns:a16="http://schemas.microsoft.com/office/drawing/2014/main" id="{FBD2A640-DB0A-44EA-AC04-32643D22EEFA}"/>
              </a:ext>
            </a:extLst>
          </p:cNvPr>
          <p:cNvSpPr>
            <a:spLocks noGrp="1"/>
          </p:cNvSpPr>
          <p:nvPr>
            <p:ph type="body" sz="quarter" idx="48"/>
          </p:nvPr>
        </p:nvSpPr>
        <p:spPr>
          <a:xfrm>
            <a:off x="9886573" y="3563114"/>
            <a:ext cx="1440088" cy="586248"/>
          </a:xfrm>
        </p:spPr>
        <p:txBody>
          <a:bodyPr/>
          <a:lstStyle/>
          <a:p>
            <a:r>
              <a:rPr lang="en-ZA" dirty="0"/>
              <a:t>Deliver to client</a:t>
            </a:r>
          </a:p>
        </p:txBody>
      </p:sp>
      <p:sp>
        <p:nvSpPr>
          <p:cNvPr id="118" name="Text Placeholder 117">
            <a:extLst>
              <a:ext uri="{FF2B5EF4-FFF2-40B4-BE49-F238E27FC236}">
                <a16:creationId xmlns:a16="http://schemas.microsoft.com/office/drawing/2014/main" id="{81ABC74D-88CC-4A76-8A8D-F81C078BE9F5}"/>
              </a:ext>
            </a:extLst>
          </p:cNvPr>
          <p:cNvSpPr>
            <a:spLocks noGrp="1"/>
          </p:cNvSpPr>
          <p:nvPr>
            <p:ph type="body" sz="quarter" idx="42"/>
          </p:nvPr>
        </p:nvSpPr>
        <p:spPr>
          <a:xfrm>
            <a:off x="505322" y="4134112"/>
            <a:ext cx="1194201" cy="501726"/>
          </a:xfrm>
        </p:spPr>
        <p:txBody>
          <a:bodyPr/>
          <a:lstStyle/>
          <a:p>
            <a:r>
              <a:rPr lang="en-US" dirty="0"/>
              <a:t>20XX</a:t>
            </a:r>
          </a:p>
        </p:txBody>
      </p:sp>
      <p:sp>
        <p:nvSpPr>
          <p:cNvPr id="49" name="Text Placeholder 48">
            <a:extLst>
              <a:ext uri="{FF2B5EF4-FFF2-40B4-BE49-F238E27FC236}">
                <a16:creationId xmlns:a16="http://schemas.microsoft.com/office/drawing/2014/main" id="{BE507CAC-2AEA-4E98-917E-58DA9BF7F0EA}"/>
              </a:ext>
            </a:extLst>
          </p:cNvPr>
          <p:cNvSpPr>
            <a:spLocks noGrp="1"/>
          </p:cNvSpPr>
          <p:nvPr>
            <p:ph type="body" sz="quarter" idx="29"/>
          </p:nvPr>
        </p:nvSpPr>
        <p:spPr>
          <a:xfrm>
            <a:off x="1675402" y="4476140"/>
            <a:ext cx="495300" cy="904490"/>
          </a:xfrm>
        </p:spPr>
        <p:txBody>
          <a:bodyPr/>
          <a:lstStyle/>
          <a:p>
            <a:r>
              <a:rPr lang="en-US" dirty="0"/>
              <a:t>Jan</a:t>
            </a:r>
          </a:p>
        </p:txBody>
      </p:sp>
      <p:sp>
        <p:nvSpPr>
          <p:cNvPr id="50" name="Text Placeholder 49">
            <a:extLst>
              <a:ext uri="{FF2B5EF4-FFF2-40B4-BE49-F238E27FC236}">
                <a16:creationId xmlns:a16="http://schemas.microsoft.com/office/drawing/2014/main" id="{FBCFD3EC-BE47-440E-A3D2-19921F772FEA}"/>
              </a:ext>
            </a:extLst>
          </p:cNvPr>
          <p:cNvSpPr>
            <a:spLocks noGrp="1"/>
          </p:cNvSpPr>
          <p:nvPr>
            <p:ph type="body" sz="quarter" idx="30"/>
          </p:nvPr>
        </p:nvSpPr>
        <p:spPr>
          <a:xfrm>
            <a:off x="2464817" y="4476140"/>
            <a:ext cx="495300" cy="904490"/>
          </a:xfrm>
        </p:spPr>
        <p:txBody>
          <a:bodyPr/>
          <a:lstStyle/>
          <a:p>
            <a:r>
              <a:rPr lang="en-US" dirty="0"/>
              <a:t>Feb</a:t>
            </a:r>
          </a:p>
        </p:txBody>
      </p:sp>
      <p:sp>
        <p:nvSpPr>
          <p:cNvPr id="51" name="Text Placeholder 50">
            <a:extLst>
              <a:ext uri="{FF2B5EF4-FFF2-40B4-BE49-F238E27FC236}">
                <a16:creationId xmlns:a16="http://schemas.microsoft.com/office/drawing/2014/main" id="{CB05F6D6-4A56-4230-99DC-8FC74BBA428B}"/>
              </a:ext>
            </a:extLst>
          </p:cNvPr>
          <p:cNvSpPr>
            <a:spLocks noGrp="1"/>
          </p:cNvSpPr>
          <p:nvPr>
            <p:ph type="body" sz="quarter" idx="31"/>
          </p:nvPr>
        </p:nvSpPr>
        <p:spPr>
          <a:xfrm>
            <a:off x="3254232" y="4476140"/>
            <a:ext cx="495300" cy="904490"/>
          </a:xfrm>
        </p:spPr>
        <p:txBody>
          <a:bodyPr/>
          <a:lstStyle/>
          <a:p>
            <a:r>
              <a:rPr lang="en-US" dirty="0"/>
              <a:t>Mar</a:t>
            </a:r>
          </a:p>
        </p:txBody>
      </p:sp>
      <p:sp>
        <p:nvSpPr>
          <p:cNvPr id="52" name="Text Placeholder 51">
            <a:extLst>
              <a:ext uri="{FF2B5EF4-FFF2-40B4-BE49-F238E27FC236}">
                <a16:creationId xmlns:a16="http://schemas.microsoft.com/office/drawing/2014/main" id="{F3BC8B38-4447-462E-9B98-085EEB3DF771}"/>
              </a:ext>
            </a:extLst>
          </p:cNvPr>
          <p:cNvSpPr>
            <a:spLocks noGrp="1"/>
          </p:cNvSpPr>
          <p:nvPr>
            <p:ph type="body" sz="quarter" idx="32"/>
          </p:nvPr>
        </p:nvSpPr>
        <p:spPr>
          <a:xfrm>
            <a:off x="4043647" y="4476140"/>
            <a:ext cx="495300" cy="904490"/>
          </a:xfrm>
        </p:spPr>
        <p:txBody>
          <a:bodyPr/>
          <a:lstStyle/>
          <a:p>
            <a:r>
              <a:rPr lang="en-US" dirty="0"/>
              <a:t>Apr</a:t>
            </a:r>
          </a:p>
        </p:txBody>
      </p:sp>
      <p:sp>
        <p:nvSpPr>
          <p:cNvPr id="53" name="Text Placeholder 52">
            <a:extLst>
              <a:ext uri="{FF2B5EF4-FFF2-40B4-BE49-F238E27FC236}">
                <a16:creationId xmlns:a16="http://schemas.microsoft.com/office/drawing/2014/main" id="{096CE8AF-DCA7-4FDD-B792-73BFD0D0FDA6}"/>
              </a:ext>
            </a:extLst>
          </p:cNvPr>
          <p:cNvSpPr>
            <a:spLocks noGrp="1"/>
          </p:cNvSpPr>
          <p:nvPr>
            <p:ph type="body" sz="quarter" idx="33"/>
          </p:nvPr>
        </p:nvSpPr>
        <p:spPr>
          <a:xfrm>
            <a:off x="4833062" y="4476140"/>
            <a:ext cx="495300" cy="904490"/>
          </a:xfrm>
        </p:spPr>
        <p:txBody>
          <a:bodyPr/>
          <a:lstStyle/>
          <a:p>
            <a:r>
              <a:rPr lang="en-US" dirty="0"/>
              <a:t>May</a:t>
            </a:r>
          </a:p>
        </p:txBody>
      </p:sp>
      <p:sp>
        <p:nvSpPr>
          <p:cNvPr id="54" name="Text Placeholder 53">
            <a:extLst>
              <a:ext uri="{FF2B5EF4-FFF2-40B4-BE49-F238E27FC236}">
                <a16:creationId xmlns:a16="http://schemas.microsoft.com/office/drawing/2014/main" id="{5B9D4BA0-B371-40E9-AA9C-DBAB7E804FD3}"/>
              </a:ext>
            </a:extLst>
          </p:cNvPr>
          <p:cNvSpPr>
            <a:spLocks noGrp="1"/>
          </p:cNvSpPr>
          <p:nvPr>
            <p:ph type="body" sz="quarter" idx="34"/>
          </p:nvPr>
        </p:nvSpPr>
        <p:spPr>
          <a:xfrm>
            <a:off x="5622477" y="4476140"/>
            <a:ext cx="495300" cy="904490"/>
          </a:xfrm>
        </p:spPr>
        <p:txBody>
          <a:bodyPr/>
          <a:lstStyle/>
          <a:p>
            <a:r>
              <a:rPr lang="en-US" dirty="0"/>
              <a:t>Jun</a:t>
            </a:r>
          </a:p>
        </p:txBody>
      </p:sp>
      <p:sp>
        <p:nvSpPr>
          <p:cNvPr id="55" name="Text Placeholder 54">
            <a:extLst>
              <a:ext uri="{FF2B5EF4-FFF2-40B4-BE49-F238E27FC236}">
                <a16:creationId xmlns:a16="http://schemas.microsoft.com/office/drawing/2014/main" id="{EF3CD94E-5BA2-4097-A125-B94982A4FC2A}"/>
              </a:ext>
            </a:extLst>
          </p:cNvPr>
          <p:cNvSpPr>
            <a:spLocks noGrp="1"/>
          </p:cNvSpPr>
          <p:nvPr>
            <p:ph type="body" sz="quarter" idx="35"/>
          </p:nvPr>
        </p:nvSpPr>
        <p:spPr>
          <a:xfrm>
            <a:off x="6411892" y="4476140"/>
            <a:ext cx="495300" cy="904490"/>
          </a:xfrm>
        </p:spPr>
        <p:txBody>
          <a:bodyPr/>
          <a:lstStyle/>
          <a:p>
            <a:r>
              <a:rPr lang="en-US" dirty="0"/>
              <a:t>Jul</a:t>
            </a:r>
          </a:p>
        </p:txBody>
      </p:sp>
      <p:sp>
        <p:nvSpPr>
          <p:cNvPr id="56" name="Text Placeholder 55">
            <a:extLst>
              <a:ext uri="{FF2B5EF4-FFF2-40B4-BE49-F238E27FC236}">
                <a16:creationId xmlns:a16="http://schemas.microsoft.com/office/drawing/2014/main" id="{7BA76994-6E86-409E-BEFD-BAB3662210DF}"/>
              </a:ext>
            </a:extLst>
          </p:cNvPr>
          <p:cNvSpPr>
            <a:spLocks noGrp="1"/>
          </p:cNvSpPr>
          <p:nvPr>
            <p:ph type="body" sz="quarter" idx="36"/>
          </p:nvPr>
        </p:nvSpPr>
        <p:spPr>
          <a:xfrm>
            <a:off x="7201307" y="4476140"/>
            <a:ext cx="495300" cy="904490"/>
          </a:xfrm>
        </p:spPr>
        <p:txBody>
          <a:bodyPr/>
          <a:lstStyle/>
          <a:p>
            <a:r>
              <a:rPr lang="en-US" dirty="0"/>
              <a:t>Aug</a:t>
            </a:r>
          </a:p>
        </p:txBody>
      </p:sp>
      <p:sp>
        <p:nvSpPr>
          <p:cNvPr id="57" name="Text Placeholder 56">
            <a:extLst>
              <a:ext uri="{FF2B5EF4-FFF2-40B4-BE49-F238E27FC236}">
                <a16:creationId xmlns:a16="http://schemas.microsoft.com/office/drawing/2014/main" id="{89A5B9CA-0571-4E52-8820-C4D9ABE1E7AF}"/>
              </a:ext>
            </a:extLst>
          </p:cNvPr>
          <p:cNvSpPr>
            <a:spLocks noGrp="1"/>
          </p:cNvSpPr>
          <p:nvPr>
            <p:ph type="body" sz="quarter" idx="37"/>
          </p:nvPr>
        </p:nvSpPr>
        <p:spPr>
          <a:xfrm>
            <a:off x="7990722" y="4476140"/>
            <a:ext cx="495300" cy="904490"/>
          </a:xfrm>
        </p:spPr>
        <p:txBody>
          <a:bodyPr/>
          <a:lstStyle/>
          <a:p>
            <a:r>
              <a:rPr lang="en-US" dirty="0"/>
              <a:t>Sep</a:t>
            </a:r>
          </a:p>
        </p:txBody>
      </p:sp>
      <p:sp>
        <p:nvSpPr>
          <p:cNvPr id="58" name="Text Placeholder 57">
            <a:extLst>
              <a:ext uri="{FF2B5EF4-FFF2-40B4-BE49-F238E27FC236}">
                <a16:creationId xmlns:a16="http://schemas.microsoft.com/office/drawing/2014/main" id="{4FB742B5-6136-4D89-836B-2AE443DEEA69}"/>
              </a:ext>
            </a:extLst>
          </p:cNvPr>
          <p:cNvSpPr>
            <a:spLocks noGrp="1"/>
          </p:cNvSpPr>
          <p:nvPr>
            <p:ph type="body" sz="quarter" idx="38"/>
          </p:nvPr>
        </p:nvSpPr>
        <p:spPr>
          <a:xfrm>
            <a:off x="8780137" y="4476140"/>
            <a:ext cx="495300" cy="904490"/>
          </a:xfrm>
        </p:spPr>
        <p:txBody>
          <a:bodyPr/>
          <a:lstStyle/>
          <a:p>
            <a:r>
              <a:rPr lang="en-US" dirty="0"/>
              <a:t>Oct</a:t>
            </a:r>
          </a:p>
        </p:txBody>
      </p:sp>
      <p:sp>
        <p:nvSpPr>
          <p:cNvPr id="59" name="Text Placeholder 58">
            <a:extLst>
              <a:ext uri="{FF2B5EF4-FFF2-40B4-BE49-F238E27FC236}">
                <a16:creationId xmlns:a16="http://schemas.microsoft.com/office/drawing/2014/main" id="{4B130F84-F904-404E-840F-C6515BA16A22}"/>
              </a:ext>
            </a:extLst>
          </p:cNvPr>
          <p:cNvSpPr>
            <a:spLocks noGrp="1"/>
          </p:cNvSpPr>
          <p:nvPr>
            <p:ph type="body" sz="quarter" idx="39"/>
          </p:nvPr>
        </p:nvSpPr>
        <p:spPr>
          <a:xfrm>
            <a:off x="9569552" y="4476140"/>
            <a:ext cx="495300" cy="904490"/>
          </a:xfrm>
        </p:spPr>
        <p:txBody>
          <a:bodyPr/>
          <a:lstStyle/>
          <a:p>
            <a:r>
              <a:rPr lang="en-US" dirty="0"/>
              <a:t>Nov</a:t>
            </a:r>
          </a:p>
        </p:txBody>
      </p:sp>
      <p:sp>
        <p:nvSpPr>
          <p:cNvPr id="60" name="Text Placeholder 59">
            <a:extLst>
              <a:ext uri="{FF2B5EF4-FFF2-40B4-BE49-F238E27FC236}">
                <a16:creationId xmlns:a16="http://schemas.microsoft.com/office/drawing/2014/main" id="{C532FF97-9822-4F48-94D1-728CBD2E1C64}"/>
              </a:ext>
            </a:extLst>
          </p:cNvPr>
          <p:cNvSpPr>
            <a:spLocks noGrp="1"/>
          </p:cNvSpPr>
          <p:nvPr>
            <p:ph type="body" sz="quarter" idx="40"/>
          </p:nvPr>
        </p:nvSpPr>
        <p:spPr>
          <a:xfrm>
            <a:off x="10358963" y="4476140"/>
            <a:ext cx="495300" cy="904490"/>
          </a:xfrm>
        </p:spPr>
        <p:txBody>
          <a:bodyPr/>
          <a:lstStyle/>
          <a:p>
            <a:r>
              <a:rPr lang="en-US" dirty="0"/>
              <a:t>Dec</a:t>
            </a:r>
          </a:p>
        </p:txBody>
      </p:sp>
      <p:sp>
        <p:nvSpPr>
          <p:cNvPr id="801" name="Footer Placeholder 800">
            <a:extLst>
              <a:ext uri="{FF2B5EF4-FFF2-40B4-BE49-F238E27FC236}">
                <a16:creationId xmlns:a16="http://schemas.microsoft.com/office/drawing/2014/main" id="{CC3358B5-0C47-4100-97BA-A72EF6669720}"/>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802" name="Slide Number Placeholder 801">
            <a:extLst>
              <a:ext uri="{FF2B5EF4-FFF2-40B4-BE49-F238E27FC236}">
                <a16:creationId xmlns:a16="http://schemas.microsoft.com/office/drawing/2014/main" id="{A7FD67B3-0EAD-4823-9CB1-01BC55F39E81}"/>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64</a:t>
            </a:fld>
            <a:endParaRPr lang="en-US" dirty="0"/>
          </a:p>
        </p:txBody>
      </p:sp>
      <p:sp>
        <p:nvSpPr>
          <p:cNvPr id="63" name="Date Placeholder 62">
            <a:extLst>
              <a:ext uri="{FF2B5EF4-FFF2-40B4-BE49-F238E27FC236}">
                <a16:creationId xmlns:a16="http://schemas.microsoft.com/office/drawing/2014/main" id="{17947E7C-3931-48F5-92EC-CF93DE7FB4F1}"/>
              </a:ext>
            </a:extLst>
          </p:cNvPr>
          <p:cNvSpPr>
            <a:spLocks noGrp="1"/>
          </p:cNvSpPr>
          <p:nvPr>
            <p:ph type="dt" sz="half" idx="2"/>
          </p:nvPr>
        </p:nvSpPr>
        <p:spPr>
          <a:xfrm rot="5400000">
            <a:off x="10595991" y="5074920"/>
            <a:ext cx="2647667" cy="365125"/>
          </a:xfrm>
        </p:spPr>
        <p:txBody>
          <a:bodyPr/>
          <a:lstStyle/>
          <a:p>
            <a:r>
              <a:rPr lang="en-US" dirty="0"/>
              <a:t>May 21, 20XX</a:t>
            </a:r>
          </a:p>
        </p:txBody>
      </p:sp>
      <p:sp>
        <p:nvSpPr>
          <p:cNvPr id="150" name="Oval 149">
            <a:extLst>
              <a:ext uri="{FF2B5EF4-FFF2-40B4-BE49-F238E27FC236}">
                <a16:creationId xmlns:a16="http://schemas.microsoft.com/office/drawing/2014/main" id="{E9880F65-3481-4185-A6A4-9E704ED6DADA}"/>
              </a:ext>
              <a:ext uri="{C183D7F6-B498-43B3-948B-1728B52AA6E4}">
                <adec:decorative xmlns:adec="http://schemas.microsoft.com/office/drawing/2017/decorative" val="1"/>
              </a:ext>
            </a:extLst>
          </p:cNvPr>
          <p:cNvSpPr/>
          <p:nvPr userDrawn="1"/>
        </p:nvSpPr>
        <p:spPr>
          <a:xfrm>
            <a:off x="1835966" y="2599627"/>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Oval 150">
            <a:extLst>
              <a:ext uri="{FF2B5EF4-FFF2-40B4-BE49-F238E27FC236}">
                <a16:creationId xmlns:a16="http://schemas.microsoft.com/office/drawing/2014/main" id="{65ED933E-07EF-4D98-BF2F-857A474AADFC}"/>
              </a:ext>
              <a:ext uri="{C183D7F6-B498-43B3-948B-1728B52AA6E4}">
                <adec:decorative xmlns:adec="http://schemas.microsoft.com/office/drawing/2017/decorative" val="1"/>
              </a:ext>
            </a:extLst>
          </p:cNvPr>
          <p:cNvSpPr/>
          <p:nvPr userDrawn="1"/>
        </p:nvSpPr>
        <p:spPr>
          <a:xfrm>
            <a:off x="2625447" y="2599627"/>
            <a:ext cx="174171" cy="174171"/>
          </a:xfrm>
          <a:prstGeom prst="ellipse">
            <a:avLst/>
          </a:prstGeom>
          <a:solidFill>
            <a:schemeClr val="accent6"/>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Oval 151">
            <a:extLst>
              <a:ext uri="{FF2B5EF4-FFF2-40B4-BE49-F238E27FC236}">
                <a16:creationId xmlns:a16="http://schemas.microsoft.com/office/drawing/2014/main" id="{BCB9E7A7-C7A3-4817-B0F4-C1F36CEC7038}"/>
              </a:ext>
              <a:ext uri="{C183D7F6-B498-43B3-948B-1728B52AA6E4}">
                <adec:decorative xmlns:adec="http://schemas.microsoft.com/office/drawing/2017/decorative" val="1"/>
              </a:ext>
            </a:extLst>
          </p:cNvPr>
          <p:cNvSpPr/>
          <p:nvPr userDrawn="1"/>
        </p:nvSpPr>
        <p:spPr>
          <a:xfrm>
            <a:off x="3414928" y="2599627"/>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Oval 152">
            <a:extLst>
              <a:ext uri="{FF2B5EF4-FFF2-40B4-BE49-F238E27FC236}">
                <a16:creationId xmlns:a16="http://schemas.microsoft.com/office/drawing/2014/main" id="{2E2B365D-92EC-488A-A4FF-B400D8EFE163}"/>
              </a:ext>
              <a:ext uri="{C183D7F6-B498-43B3-948B-1728B52AA6E4}">
                <adec:decorative xmlns:adec="http://schemas.microsoft.com/office/drawing/2017/decorative" val="1"/>
              </a:ext>
            </a:extLst>
          </p:cNvPr>
          <p:cNvSpPr/>
          <p:nvPr userDrawn="1"/>
        </p:nvSpPr>
        <p:spPr>
          <a:xfrm>
            <a:off x="4204409" y="2599627"/>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Oval 153">
            <a:extLst>
              <a:ext uri="{FF2B5EF4-FFF2-40B4-BE49-F238E27FC236}">
                <a16:creationId xmlns:a16="http://schemas.microsoft.com/office/drawing/2014/main" id="{9AC5439A-F0E7-4D55-9C8D-2FC3D2611E09}"/>
              </a:ext>
              <a:ext uri="{C183D7F6-B498-43B3-948B-1728B52AA6E4}">
                <adec:decorative xmlns:adec="http://schemas.microsoft.com/office/drawing/2017/decorative" val="1"/>
              </a:ext>
            </a:extLst>
          </p:cNvPr>
          <p:cNvSpPr/>
          <p:nvPr userDrawn="1"/>
        </p:nvSpPr>
        <p:spPr>
          <a:xfrm>
            <a:off x="4993890" y="2599627"/>
            <a:ext cx="174171" cy="174171"/>
          </a:xfrm>
          <a:prstGeom prst="ellipse">
            <a:avLst/>
          </a:prstGeom>
          <a:solidFill>
            <a:schemeClr val="accent6"/>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Oval 154">
            <a:extLst>
              <a:ext uri="{FF2B5EF4-FFF2-40B4-BE49-F238E27FC236}">
                <a16:creationId xmlns:a16="http://schemas.microsoft.com/office/drawing/2014/main" id="{4F4A87E7-E901-41C3-88BF-AFB18B0B9517}"/>
              </a:ext>
              <a:ext uri="{C183D7F6-B498-43B3-948B-1728B52AA6E4}">
                <adec:decorative xmlns:adec="http://schemas.microsoft.com/office/drawing/2017/decorative" val="1"/>
              </a:ext>
            </a:extLst>
          </p:cNvPr>
          <p:cNvSpPr/>
          <p:nvPr userDrawn="1"/>
        </p:nvSpPr>
        <p:spPr>
          <a:xfrm>
            <a:off x="5783371" y="2599627"/>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Oval 155">
            <a:extLst>
              <a:ext uri="{FF2B5EF4-FFF2-40B4-BE49-F238E27FC236}">
                <a16:creationId xmlns:a16="http://schemas.microsoft.com/office/drawing/2014/main" id="{B5755882-09E4-465D-9926-DC1427393B17}"/>
              </a:ext>
              <a:ext uri="{C183D7F6-B498-43B3-948B-1728B52AA6E4}">
                <adec:decorative xmlns:adec="http://schemas.microsoft.com/office/drawing/2017/decorative" val="1"/>
              </a:ext>
            </a:extLst>
          </p:cNvPr>
          <p:cNvSpPr/>
          <p:nvPr userDrawn="1"/>
        </p:nvSpPr>
        <p:spPr>
          <a:xfrm>
            <a:off x="6572852" y="2599627"/>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Oval 156">
            <a:extLst>
              <a:ext uri="{FF2B5EF4-FFF2-40B4-BE49-F238E27FC236}">
                <a16:creationId xmlns:a16="http://schemas.microsoft.com/office/drawing/2014/main" id="{D802889C-9F91-489E-9076-E94A595A6930}"/>
              </a:ext>
              <a:ext uri="{C183D7F6-B498-43B3-948B-1728B52AA6E4}">
                <adec:decorative xmlns:adec="http://schemas.microsoft.com/office/drawing/2017/decorative" val="1"/>
              </a:ext>
            </a:extLst>
          </p:cNvPr>
          <p:cNvSpPr/>
          <p:nvPr userDrawn="1"/>
        </p:nvSpPr>
        <p:spPr>
          <a:xfrm>
            <a:off x="7362333" y="2599627"/>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Oval 157">
            <a:extLst>
              <a:ext uri="{FF2B5EF4-FFF2-40B4-BE49-F238E27FC236}">
                <a16:creationId xmlns:a16="http://schemas.microsoft.com/office/drawing/2014/main" id="{891E0934-BF07-4F35-B68E-468112E87CED}"/>
              </a:ext>
              <a:ext uri="{C183D7F6-B498-43B3-948B-1728B52AA6E4}">
                <adec:decorative xmlns:adec="http://schemas.microsoft.com/office/drawing/2017/decorative" val="1"/>
              </a:ext>
            </a:extLst>
          </p:cNvPr>
          <p:cNvSpPr/>
          <p:nvPr userDrawn="1"/>
        </p:nvSpPr>
        <p:spPr>
          <a:xfrm>
            <a:off x="8151814" y="2599627"/>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Oval 158">
            <a:extLst>
              <a:ext uri="{FF2B5EF4-FFF2-40B4-BE49-F238E27FC236}">
                <a16:creationId xmlns:a16="http://schemas.microsoft.com/office/drawing/2014/main" id="{A37E9BDD-0CD7-4027-9E5F-AB474E982F11}"/>
              </a:ext>
              <a:ext uri="{C183D7F6-B498-43B3-948B-1728B52AA6E4}">
                <adec:decorative xmlns:adec="http://schemas.microsoft.com/office/drawing/2017/decorative" val="1"/>
              </a:ext>
            </a:extLst>
          </p:cNvPr>
          <p:cNvSpPr/>
          <p:nvPr userDrawn="1"/>
        </p:nvSpPr>
        <p:spPr>
          <a:xfrm>
            <a:off x="8941295" y="2599627"/>
            <a:ext cx="174171" cy="174171"/>
          </a:xfrm>
          <a:prstGeom prst="ellipse">
            <a:avLst/>
          </a:prstGeom>
          <a:solidFill>
            <a:schemeClr val="accent6"/>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Oval 159">
            <a:extLst>
              <a:ext uri="{FF2B5EF4-FFF2-40B4-BE49-F238E27FC236}">
                <a16:creationId xmlns:a16="http://schemas.microsoft.com/office/drawing/2014/main" id="{155AFA18-43A3-42F1-9531-670829C37FC8}"/>
              </a:ext>
              <a:ext uri="{C183D7F6-B498-43B3-948B-1728B52AA6E4}">
                <adec:decorative xmlns:adec="http://schemas.microsoft.com/office/drawing/2017/decorative" val="1"/>
              </a:ext>
            </a:extLst>
          </p:cNvPr>
          <p:cNvSpPr/>
          <p:nvPr userDrawn="1"/>
        </p:nvSpPr>
        <p:spPr>
          <a:xfrm>
            <a:off x="9730776" y="2599627"/>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Oval 160">
            <a:extLst>
              <a:ext uri="{FF2B5EF4-FFF2-40B4-BE49-F238E27FC236}">
                <a16:creationId xmlns:a16="http://schemas.microsoft.com/office/drawing/2014/main" id="{01F69ED1-3E32-4540-AE8B-D71CE1922C74}"/>
              </a:ext>
              <a:ext uri="{C183D7F6-B498-43B3-948B-1728B52AA6E4}">
                <adec:decorative xmlns:adec="http://schemas.microsoft.com/office/drawing/2017/decorative" val="1"/>
              </a:ext>
            </a:extLst>
          </p:cNvPr>
          <p:cNvSpPr/>
          <p:nvPr userDrawn="1"/>
        </p:nvSpPr>
        <p:spPr>
          <a:xfrm>
            <a:off x="10520258" y="2599627"/>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Oval 162">
            <a:extLst>
              <a:ext uri="{FF2B5EF4-FFF2-40B4-BE49-F238E27FC236}">
                <a16:creationId xmlns:a16="http://schemas.microsoft.com/office/drawing/2014/main" id="{8E8944B4-18FD-498F-9CFB-221CD132D346}"/>
              </a:ext>
              <a:ext uri="{C183D7F6-B498-43B3-948B-1728B52AA6E4}">
                <adec:decorative xmlns:adec="http://schemas.microsoft.com/office/drawing/2017/decorative" val="1"/>
              </a:ext>
            </a:extLst>
          </p:cNvPr>
          <p:cNvSpPr/>
          <p:nvPr/>
        </p:nvSpPr>
        <p:spPr>
          <a:xfrm>
            <a:off x="1835966" y="4304098"/>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Oval 163">
            <a:extLst>
              <a:ext uri="{FF2B5EF4-FFF2-40B4-BE49-F238E27FC236}">
                <a16:creationId xmlns:a16="http://schemas.microsoft.com/office/drawing/2014/main" id="{5D37E8DF-F521-4857-AD61-721C6EBF220A}"/>
              </a:ext>
              <a:ext uri="{C183D7F6-B498-43B3-948B-1728B52AA6E4}">
                <adec:decorative xmlns:adec="http://schemas.microsoft.com/office/drawing/2017/decorative" val="1"/>
              </a:ext>
            </a:extLst>
          </p:cNvPr>
          <p:cNvSpPr/>
          <p:nvPr/>
        </p:nvSpPr>
        <p:spPr>
          <a:xfrm>
            <a:off x="2625447" y="4304098"/>
            <a:ext cx="174171" cy="174171"/>
          </a:xfrm>
          <a:prstGeom prst="ellipse">
            <a:avLst/>
          </a:prstGeom>
          <a:solidFill>
            <a:schemeClr val="accent6"/>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Oval 164">
            <a:extLst>
              <a:ext uri="{FF2B5EF4-FFF2-40B4-BE49-F238E27FC236}">
                <a16:creationId xmlns:a16="http://schemas.microsoft.com/office/drawing/2014/main" id="{0C966B63-C451-4DD8-A1CD-FA767541FA78}"/>
              </a:ext>
              <a:ext uri="{C183D7F6-B498-43B3-948B-1728B52AA6E4}">
                <adec:decorative xmlns:adec="http://schemas.microsoft.com/office/drawing/2017/decorative" val="1"/>
              </a:ext>
            </a:extLst>
          </p:cNvPr>
          <p:cNvSpPr/>
          <p:nvPr/>
        </p:nvSpPr>
        <p:spPr>
          <a:xfrm>
            <a:off x="3414928" y="4304098"/>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Oval 165">
            <a:extLst>
              <a:ext uri="{FF2B5EF4-FFF2-40B4-BE49-F238E27FC236}">
                <a16:creationId xmlns:a16="http://schemas.microsoft.com/office/drawing/2014/main" id="{8D9D00B5-99AD-4A4E-B9AC-C28AA88A3659}"/>
              </a:ext>
              <a:ext uri="{C183D7F6-B498-43B3-948B-1728B52AA6E4}">
                <adec:decorative xmlns:adec="http://schemas.microsoft.com/office/drawing/2017/decorative" val="1"/>
              </a:ext>
            </a:extLst>
          </p:cNvPr>
          <p:cNvSpPr/>
          <p:nvPr/>
        </p:nvSpPr>
        <p:spPr>
          <a:xfrm>
            <a:off x="4204409" y="4304098"/>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Oval 166">
            <a:extLst>
              <a:ext uri="{FF2B5EF4-FFF2-40B4-BE49-F238E27FC236}">
                <a16:creationId xmlns:a16="http://schemas.microsoft.com/office/drawing/2014/main" id="{18E07D7D-09A1-435A-92A7-39F78FAD2C70}"/>
              </a:ext>
              <a:ext uri="{C183D7F6-B498-43B3-948B-1728B52AA6E4}">
                <adec:decorative xmlns:adec="http://schemas.microsoft.com/office/drawing/2017/decorative" val="1"/>
              </a:ext>
            </a:extLst>
          </p:cNvPr>
          <p:cNvSpPr/>
          <p:nvPr/>
        </p:nvSpPr>
        <p:spPr>
          <a:xfrm>
            <a:off x="4993890" y="4304098"/>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8" name="Oval 167">
            <a:extLst>
              <a:ext uri="{FF2B5EF4-FFF2-40B4-BE49-F238E27FC236}">
                <a16:creationId xmlns:a16="http://schemas.microsoft.com/office/drawing/2014/main" id="{33B351D7-5FB7-4D53-92E1-3306A16B472A}"/>
              </a:ext>
              <a:ext uri="{C183D7F6-B498-43B3-948B-1728B52AA6E4}">
                <adec:decorative xmlns:adec="http://schemas.microsoft.com/office/drawing/2017/decorative" val="1"/>
              </a:ext>
            </a:extLst>
          </p:cNvPr>
          <p:cNvSpPr/>
          <p:nvPr/>
        </p:nvSpPr>
        <p:spPr>
          <a:xfrm>
            <a:off x="5783371" y="4304098"/>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9" name="Oval 168">
            <a:extLst>
              <a:ext uri="{FF2B5EF4-FFF2-40B4-BE49-F238E27FC236}">
                <a16:creationId xmlns:a16="http://schemas.microsoft.com/office/drawing/2014/main" id="{F39FFA4F-D65D-4FB6-88D7-FBE005F21F0A}"/>
              </a:ext>
              <a:ext uri="{C183D7F6-B498-43B3-948B-1728B52AA6E4}">
                <adec:decorative xmlns:adec="http://schemas.microsoft.com/office/drawing/2017/decorative" val="1"/>
              </a:ext>
            </a:extLst>
          </p:cNvPr>
          <p:cNvSpPr/>
          <p:nvPr/>
        </p:nvSpPr>
        <p:spPr>
          <a:xfrm>
            <a:off x="7362333" y="4304098"/>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Oval 169">
            <a:extLst>
              <a:ext uri="{FF2B5EF4-FFF2-40B4-BE49-F238E27FC236}">
                <a16:creationId xmlns:a16="http://schemas.microsoft.com/office/drawing/2014/main" id="{D22A90C3-72CD-4A82-972D-1D330862A88D}"/>
              </a:ext>
              <a:ext uri="{C183D7F6-B498-43B3-948B-1728B52AA6E4}">
                <adec:decorative xmlns:adec="http://schemas.microsoft.com/office/drawing/2017/decorative" val="1"/>
              </a:ext>
            </a:extLst>
          </p:cNvPr>
          <p:cNvSpPr/>
          <p:nvPr/>
        </p:nvSpPr>
        <p:spPr>
          <a:xfrm>
            <a:off x="8151814" y="4304098"/>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Oval 170">
            <a:extLst>
              <a:ext uri="{FF2B5EF4-FFF2-40B4-BE49-F238E27FC236}">
                <a16:creationId xmlns:a16="http://schemas.microsoft.com/office/drawing/2014/main" id="{F864FDF0-179F-42B6-AEF6-5ADE8CD6BE39}"/>
              </a:ext>
              <a:ext uri="{C183D7F6-B498-43B3-948B-1728B52AA6E4}">
                <adec:decorative xmlns:adec="http://schemas.microsoft.com/office/drawing/2017/decorative" val="1"/>
              </a:ext>
            </a:extLst>
          </p:cNvPr>
          <p:cNvSpPr/>
          <p:nvPr/>
        </p:nvSpPr>
        <p:spPr>
          <a:xfrm>
            <a:off x="8941295" y="4304098"/>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Oval 171">
            <a:extLst>
              <a:ext uri="{FF2B5EF4-FFF2-40B4-BE49-F238E27FC236}">
                <a16:creationId xmlns:a16="http://schemas.microsoft.com/office/drawing/2014/main" id="{4E077E29-52F8-4D74-A61E-62322621C7B4}"/>
              </a:ext>
              <a:ext uri="{C183D7F6-B498-43B3-948B-1728B52AA6E4}">
                <adec:decorative xmlns:adec="http://schemas.microsoft.com/office/drawing/2017/decorative" val="1"/>
              </a:ext>
            </a:extLst>
          </p:cNvPr>
          <p:cNvSpPr/>
          <p:nvPr/>
        </p:nvSpPr>
        <p:spPr>
          <a:xfrm>
            <a:off x="9730776" y="4304098"/>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Oval 172">
            <a:extLst>
              <a:ext uri="{FF2B5EF4-FFF2-40B4-BE49-F238E27FC236}">
                <a16:creationId xmlns:a16="http://schemas.microsoft.com/office/drawing/2014/main" id="{F92E00A5-49F8-41E0-8146-14DA6DFD9BBB}"/>
              </a:ext>
              <a:ext uri="{C183D7F6-B498-43B3-948B-1728B52AA6E4}">
                <adec:decorative xmlns:adec="http://schemas.microsoft.com/office/drawing/2017/decorative" val="1"/>
              </a:ext>
            </a:extLst>
          </p:cNvPr>
          <p:cNvSpPr/>
          <p:nvPr/>
        </p:nvSpPr>
        <p:spPr>
          <a:xfrm>
            <a:off x="10520258" y="4304098"/>
            <a:ext cx="174171" cy="174171"/>
          </a:xfrm>
          <a:prstGeom prst="ellipse">
            <a:avLst/>
          </a:prstGeom>
          <a:solidFill>
            <a:schemeClr val="accent6"/>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Oval 173">
            <a:extLst>
              <a:ext uri="{FF2B5EF4-FFF2-40B4-BE49-F238E27FC236}">
                <a16:creationId xmlns:a16="http://schemas.microsoft.com/office/drawing/2014/main" id="{0F8A85D2-9F79-4560-96CE-8296F809783A}"/>
              </a:ext>
              <a:ext uri="{C183D7F6-B498-43B3-948B-1728B52AA6E4}">
                <adec:decorative xmlns:adec="http://schemas.microsoft.com/office/drawing/2017/decorative" val="1"/>
              </a:ext>
            </a:extLst>
          </p:cNvPr>
          <p:cNvSpPr/>
          <p:nvPr/>
        </p:nvSpPr>
        <p:spPr>
          <a:xfrm>
            <a:off x="6572852" y="4304098"/>
            <a:ext cx="174171" cy="174171"/>
          </a:xfrm>
          <a:prstGeom prst="ellipse">
            <a:avLst/>
          </a:prstGeom>
          <a:solidFill>
            <a:schemeClr val="accent6"/>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42" name="Straight Connector 641">
            <a:extLst>
              <a:ext uri="{FF2B5EF4-FFF2-40B4-BE49-F238E27FC236}">
                <a16:creationId xmlns:a16="http://schemas.microsoft.com/office/drawing/2014/main" id="{663A4986-FD42-4C5F-9B10-9E87A4DD4294}"/>
              </a:ext>
              <a:ext uri="{C183D7F6-B498-43B3-948B-1728B52AA6E4}">
                <adec:decorative xmlns:adec="http://schemas.microsoft.com/office/drawing/2017/decorative" val="1"/>
              </a:ext>
            </a:extLst>
          </p:cNvPr>
          <p:cNvCxnSpPr>
            <a:cxnSpLocks/>
          </p:cNvCxnSpPr>
          <p:nvPr/>
        </p:nvCxnSpPr>
        <p:spPr>
          <a:xfrm flipH="1">
            <a:off x="2712533" y="2411919"/>
            <a:ext cx="1260" cy="34441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47" name="Straight Connector 646">
            <a:extLst>
              <a:ext uri="{FF2B5EF4-FFF2-40B4-BE49-F238E27FC236}">
                <a16:creationId xmlns:a16="http://schemas.microsoft.com/office/drawing/2014/main" id="{2C3C163E-838F-4377-9BE7-B41E523B7BBF}"/>
              </a:ext>
              <a:ext uri="{C183D7F6-B498-43B3-948B-1728B52AA6E4}">
                <adec:decorative xmlns:adec="http://schemas.microsoft.com/office/drawing/2017/decorative" val="1"/>
              </a:ext>
            </a:extLst>
          </p:cNvPr>
          <p:cNvCxnSpPr>
            <a:cxnSpLocks/>
          </p:cNvCxnSpPr>
          <p:nvPr/>
        </p:nvCxnSpPr>
        <p:spPr>
          <a:xfrm flipH="1">
            <a:off x="5078740" y="2411919"/>
            <a:ext cx="1260" cy="34441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id="{0A189D55-DB0B-416B-A473-41F85E03ABAE}"/>
              </a:ext>
              <a:ext uri="{C183D7F6-B498-43B3-948B-1728B52AA6E4}">
                <adec:decorative xmlns:adec="http://schemas.microsoft.com/office/drawing/2017/decorative" val="1"/>
              </a:ext>
            </a:extLst>
          </p:cNvPr>
          <p:cNvCxnSpPr>
            <a:cxnSpLocks/>
          </p:cNvCxnSpPr>
          <p:nvPr/>
        </p:nvCxnSpPr>
        <p:spPr>
          <a:xfrm flipH="1">
            <a:off x="9027319" y="2411919"/>
            <a:ext cx="1260" cy="34441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51" name="Straight Connector 650">
            <a:extLst>
              <a:ext uri="{FF2B5EF4-FFF2-40B4-BE49-F238E27FC236}">
                <a16:creationId xmlns:a16="http://schemas.microsoft.com/office/drawing/2014/main" id="{D72CFF3F-1C1B-4A17-82F4-6E48A67A74E8}"/>
              </a:ext>
              <a:ext uri="{C183D7F6-B498-43B3-948B-1728B52AA6E4}">
                <adec:decorative xmlns:adec="http://schemas.microsoft.com/office/drawing/2017/decorative" val="1"/>
              </a:ext>
            </a:extLst>
          </p:cNvPr>
          <p:cNvCxnSpPr>
            <a:cxnSpLocks/>
          </p:cNvCxnSpPr>
          <p:nvPr/>
        </p:nvCxnSpPr>
        <p:spPr>
          <a:xfrm flipH="1">
            <a:off x="2711902" y="4118492"/>
            <a:ext cx="1260" cy="34441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53" name="Straight Connector 652">
            <a:extLst>
              <a:ext uri="{FF2B5EF4-FFF2-40B4-BE49-F238E27FC236}">
                <a16:creationId xmlns:a16="http://schemas.microsoft.com/office/drawing/2014/main" id="{96E88F0B-F8D3-4EB9-82F8-920DF2A0D15F}"/>
              </a:ext>
              <a:ext uri="{C183D7F6-B498-43B3-948B-1728B52AA6E4}">
                <adec:decorative xmlns:adec="http://schemas.microsoft.com/office/drawing/2017/decorative" val="1"/>
              </a:ext>
            </a:extLst>
          </p:cNvPr>
          <p:cNvCxnSpPr>
            <a:cxnSpLocks/>
          </p:cNvCxnSpPr>
          <p:nvPr/>
        </p:nvCxnSpPr>
        <p:spPr>
          <a:xfrm flipH="1">
            <a:off x="6659307" y="4118492"/>
            <a:ext cx="1260" cy="34441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55" name="Straight Connector 654">
            <a:extLst>
              <a:ext uri="{FF2B5EF4-FFF2-40B4-BE49-F238E27FC236}">
                <a16:creationId xmlns:a16="http://schemas.microsoft.com/office/drawing/2014/main" id="{FC70A4EA-978C-45B1-8017-48C33D9B5651}"/>
              </a:ext>
              <a:ext uri="{C183D7F6-B498-43B3-948B-1728B52AA6E4}">
                <adec:decorative xmlns:adec="http://schemas.microsoft.com/office/drawing/2017/decorative" val="1"/>
              </a:ext>
            </a:extLst>
          </p:cNvPr>
          <p:cNvCxnSpPr>
            <a:cxnSpLocks/>
          </p:cNvCxnSpPr>
          <p:nvPr/>
        </p:nvCxnSpPr>
        <p:spPr>
          <a:xfrm flipH="1">
            <a:off x="10606713" y="4118492"/>
            <a:ext cx="1260" cy="34441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5734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8F5D34E-F679-45F4-BFC9-B9B401E5FD9F}"/>
              </a:ext>
            </a:extLst>
          </p:cNvPr>
          <p:cNvSpPr>
            <a:spLocks noGrp="1"/>
          </p:cNvSpPr>
          <p:nvPr>
            <p:ph type="title"/>
          </p:nvPr>
        </p:nvSpPr>
        <p:spPr>
          <a:xfrm>
            <a:off x="692949" y="527542"/>
            <a:ext cx="6922876" cy="687834"/>
          </a:xfrm>
        </p:spPr>
        <p:txBody>
          <a:bodyPr/>
          <a:lstStyle/>
          <a:p>
            <a:r>
              <a:rPr lang="en-US" noProof="0" dirty="0"/>
              <a:t>financials</a:t>
            </a:r>
            <a:endParaRPr lang="en-US" dirty="0"/>
          </a:p>
        </p:txBody>
      </p:sp>
      <p:graphicFrame>
        <p:nvGraphicFramePr>
          <p:cNvPr id="40" name="Content Placeholder 39">
            <a:extLst>
              <a:ext uri="{FF2B5EF4-FFF2-40B4-BE49-F238E27FC236}">
                <a16:creationId xmlns:a16="http://schemas.microsoft.com/office/drawing/2014/main" id="{C4173BE0-AA34-4982-97CE-4DE4B553BD22}"/>
              </a:ext>
            </a:extLst>
          </p:cNvPr>
          <p:cNvGraphicFramePr>
            <a:graphicFrameLocks noGrp="1"/>
          </p:cNvGraphicFramePr>
          <p:nvPr>
            <p:ph sz="quarter" idx="10"/>
            <p:extLst>
              <p:ext uri="{D42A27DB-BD31-4B8C-83A1-F6EECF244321}">
                <p14:modId xmlns:p14="http://schemas.microsoft.com/office/powerpoint/2010/main" val="3660224461"/>
              </p:ext>
            </p:extLst>
          </p:nvPr>
        </p:nvGraphicFramePr>
        <p:xfrm>
          <a:off x="693738" y="1128713"/>
          <a:ext cx="7655604" cy="5069041"/>
        </p:xfrm>
        <a:graphic>
          <a:graphicData uri="http://schemas.openxmlformats.org/drawingml/2006/table">
            <a:tbl>
              <a:tblPr firstRow="1" bandRow="1">
                <a:tableStyleId>{68D230F3-CF80-4859-8CE7-A43EE81993B5}</a:tableStyleId>
              </a:tblPr>
              <a:tblGrid>
                <a:gridCol w="2748956">
                  <a:extLst>
                    <a:ext uri="{9D8B030D-6E8A-4147-A177-3AD203B41FA5}">
                      <a16:colId xmlns:a16="http://schemas.microsoft.com/office/drawing/2014/main" val="1517755082"/>
                    </a:ext>
                  </a:extLst>
                </a:gridCol>
                <a:gridCol w="1338234">
                  <a:extLst>
                    <a:ext uri="{9D8B030D-6E8A-4147-A177-3AD203B41FA5}">
                      <a16:colId xmlns:a16="http://schemas.microsoft.com/office/drawing/2014/main" val="2446386500"/>
                    </a:ext>
                  </a:extLst>
                </a:gridCol>
                <a:gridCol w="1291686">
                  <a:extLst>
                    <a:ext uri="{9D8B030D-6E8A-4147-A177-3AD203B41FA5}">
                      <a16:colId xmlns:a16="http://schemas.microsoft.com/office/drawing/2014/main" val="3308918160"/>
                    </a:ext>
                  </a:extLst>
                </a:gridCol>
                <a:gridCol w="1270864">
                  <a:extLst>
                    <a:ext uri="{9D8B030D-6E8A-4147-A177-3AD203B41FA5}">
                      <a16:colId xmlns:a16="http://schemas.microsoft.com/office/drawing/2014/main" val="1854486728"/>
                    </a:ext>
                  </a:extLst>
                </a:gridCol>
                <a:gridCol w="1005864">
                  <a:extLst>
                    <a:ext uri="{9D8B030D-6E8A-4147-A177-3AD203B41FA5}">
                      <a16:colId xmlns:a16="http://schemas.microsoft.com/office/drawing/2014/main" val="1808496511"/>
                    </a:ext>
                  </a:extLst>
                </a:gridCol>
              </a:tblGrid>
              <a:tr h="412269">
                <a:tc>
                  <a:txBody>
                    <a:bodyPr/>
                    <a:lstStyle/>
                    <a:p>
                      <a:pPr algn="r"/>
                      <a:endParaRPr lang="en-US" sz="2000" cap="all" spc="400" baseline="0" dirty="0">
                        <a:solidFill>
                          <a:schemeClr val="accent6"/>
                        </a:solidFill>
                        <a:latin typeface="+mj-lt"/>
                      </a:endParaRPr>
                    </a:p>
                  </a:txBody>
                  <a:tcPr anchor="ctr"/>
                </a:tc>
                <a:tc>
                  <a:txBody>
                    <a:bodyPr/>
                    <a:lstStyle/>
                    <a:p>
                      <a:pPr algn="r"/>
                      <a:r>
                        <a:rPr lang="en-US" sz="1600" b="0" cap="all" spc="200" baseline="0" dirty="0">
                          <a:solidFill>
                            <a:schemeClr val="accent6"/>
                          </a:solidFill>
                          <a:latin typeface="+mj-lt"/>
                        </a:rPr>
                        <a:t>Year 1</a:t>
                      </a:r>
                    </a:p>
                  </a:txBody>
                  <a:tcPr anchor="ctr"/>
                </a:tc>
                <a:tc>
                  <a:txBody>
                    <a:bodyPr/>
                    <a:lstStyle/>
                    <a:p>
                      <a:pPr algn="r"/>
                      <a:r>
                        <a:rPr lang="en-US" sz="1600" b="0" cap="all" spc="200" baseline="0" dirty="0">
                          <a:solidFill>
                            <a:schemeClr val="accent6"/>
                          </a:solidFill>
                          <a:latin typeface="+mj-lt"/>
                        </a:rPr>
                        <a:t>Year 2</a:t>
                      </a:r>
                    </a:p>
                  </a:txBody>
                  <a:tcPr anchor="ctr"/>
                </a:tc>
                <a:tc>
                  <a:txBody>
                    <a:bodyPr/>
                    <a:lstStyle/>
                    <a:p>
                      <a:pPr algn="r"/>
                      <a:r>
                        <a:rPr lang="en-US" sz="1600" b="0" cap="all" spc="200" baseline="0" dirty="0">
                          <a:solidFill>
                            <a:schemeClr val="accent6"/>
                          </a:solidFill>
                          <a:latin typeface="+mj-lt"/>
                        </a:rPr>
                        <a:t>year 3</a:t>
                      </a:r>
                    </a:p>
                  </a:txBody>
                  <a:tcPr anchor="ctr"/>
                </a:tc>
                <a:tc>
                  <a:txBody>
                    <a:bodyPr/>
                    <a:lstStyle/>
                    <a:p>
                      <a:pPr algn="r"/>
                      <a:endParaRPr lang="en-US" sz="1600" b="0" cap="all" spc="400" baseline="0" dirty="0">
                        <a:solidFill>
                          <a:schemeClr val="accent6"/>
                        </a:solidFill>
                        <a:latin typeface="+mj-lt"/>
                      </a:endParaRPr>
                    </a:p>
                  </a:txBody>
                  <a:tcPr anchor="ctr"/>
                </a:tc>
                <a:extLst>
                  <a:ext uri="{0D108BD9-81ED-4DB2-BD59-A6C34878D82A}">
                    <a16:rowId xmlns:a16="http://schemas.microsoft.com/office/drawing/2014/main" val="3100351803"/>
                  </a:ext>
                </a:extLst>
              </a:tr>
              <a:tr h="355174">
                <a:tc>
                  <a:txBody>
                    <a:bodyPr/>
                    <a:lstStyle/>
                    <a:p>
                      <a:pPr algn="l" rtl="0" fontAlgn="base"/>
                      <a:r>
                        <a:rPr lang="en-US" sz="1200" b="0" u="none" strike="noStrike" dirty="0">
                          <a:solidFill>
                            <a:schemeClr val="bg1"/>
                          </a:solidFill>
                          <a:effectLst/>
                        </a:rPr>
                        <a:t>Detailers</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5,000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40,000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160,000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2801628125"/>
                  </a:ext>
                </a:extLst>
              </a:tr>
              <a:tr h="357188">
                <a:tc>
                  <a:txBody>
                    <a:bodyPr/>
                    <a:lstStyle/>
                    <a:p>
                      <a:pPr algn="l" rtl="0" fontAlgn="base"/>
                      <a:r>
                        <a:rPr lang="en-US" sz="1200" b="0" u="none" strike="noStrike" dirty="0">
                          <a:solidFill>
                            <a:schemeClr val="bg1"/>
                          </a:solidFill>
                          <a:effectLst/>
                        </a:rPr>
                        <a:t>Users</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50,000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400,000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1,600,000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3635382780"/>
                  </a:ext>
                </a:extLst>
              </a:tr>
              <a:tr h="357187">
                <a:tc>
                  <a:txBody>
                    <a:bodyPr/>
                    <a:lstStyle/>
                    <a:p>
                      <a:pPr algn="l" rtl="0" fontAlgn="base"/>
                      <a:r>
                        <a:rPr lang="en-US" sz="1200" b="0" u="none" strike="noStrike" dirty="0">
                          <a:solidFill>
                            <a:schemeClr val="bg1"/>
                          </a:solidFill>
                          <a:effectLst/>
                        </a:rPr>
                        <a:t>Sales</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500,000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4,000,000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16,000,000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2282084003"/>
                  </a:ext>
                </a:extLst>
              </a:tr>
              <a:tr h="357188">
                <a:tc>
                  <a:txBody>
                    <a:bodyPr/>
                    <a:lstStyle/>
                    <a:p>
                      <a:pPr algn="l" rtl="0" fontAlgn="base"/>
                      <a:r>
                        <a:rPr lang="en-US" sz="1200" b="0" u="none" strike="noStrike" dirty="0">
                          <a:solidFill>
                            <a:schemeClr val="bg1"/>
                          </a:solidFill>
                          <a:effectLst/>
                        </a:rPr>
                        <a:t>Average price per sale</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75</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80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90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1849756459"/>
                  </a:ext>
                </a:extLst>
              </a:tr>
              <a:tr h="377357">
                <a:tc>
                  <a:txBody>
                    <a:bodyPr/>
                    <a:lstStyle/>
                    <a:p>
                      <a:pPr algn="l" rtl="0" fontAlgn="base"/>
                      <a:r>
                        <a:rPr lang="en-US" sz="1200" b="0" u="none" strike="noStrike" dirty="0">
                          <a:solidFill>
                            <a:schemeClr val="bg1"/>
                          </a:solidFill>
                          <a:effectLst/>
                        </a:rPr>
                        <a:t>Revenue @ 15%</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5,625,000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48,000,000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216,000,000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4151575269"/>
                  </a:ext>
                </a:extLst>
              </a:tr>
              <a:tr h="356068">
                <a:tc>
                  <a:txBody>
                    <a:bodyPr/>
                    <a:lstStyle/>
                    <a:p>
                      <a:pPr algn="l" rtl="0" fontAlgn="base"/>
                      <a:r>
                        <a:rPr lang="en-US" sz="1200" b="1" u="none" strike="noStrike" cap="all" spc="200" baseline="0" dirty="0">
                          <a:solidFill>
                            <a:schemeClr val="bg1"/>
                          </a:solidFill>
                          <a:effectLst/>
                          <a:latin typeface="+mj-lt"/>
                        </a:rPr>
                        <a:t>Gross Profit</a:t>
                      </a:r>
                      <a:r>
                        <a:rPr lang="en-US" sz="1200" b="0" cap="all" spc="200" baseline="0" dirty="0">
                          <a:solidFill>
                            <a:schemeClr val="bg1"/>
                          </a:solidFill>
                          <a:effectLst/>
                          <a:latin typeface="+mj-lt"/>
                        </a:rPr>
                        <a:t>​</a:t>
                      </a:r>
                      <a:endParaRPr lang="en-US" sz="1200" b="0" i="0" cap="all" spc="200" baseline="0" dirty="0">
                        <a:solidFill>
                          <a:schemeClr val="bg1"/>
                        </a:solidFill>
                        <a:effectLst/>
                        <a:latin typeface="+mj-lt"/>
                      </a:endParaRPr>
                    </a:p>
                  </a:txBody>
                  <a:tcPr anchor="ctr">
                    <a:solidFill>
                      <a:schemeClr val="accent6">
                        <a:alpha val="20000"/>
                      </a:schemeClr>
                    </a:solidFill>
                  </a:tcPr>
                </a:tc>
                <a:tc>
                  <a:txBody>
                    <a:bodyPr/>
                    <a:lstStyle/>
                    <a:p>
                      <a:pPr algn="r" rtl="0" fontAlgn="base"/>
                      <a:r>
                        <a:rPr lang="en-US" sz="1200" b="1" u="none" strike="noStrike" dirty="0">
                          <a:solidFill>
                            <a:schemeClr val="bg1"/>
                          </a:solidFill>
                          <a:effectLst/>
                          <a:latin typeface="+mj-lt"/>
                        </a:rPr>
                        <a:t>5,625,000</a:t>
                      </a:r>
                      <a:r>
                        <a:rPr lang="en-US" sz="1200" b="0" dirty="0">
                          <a:solidFill>
                            <a:schemeClr val="bg1"/>
                          </a:solidFill>
                          <a:effectLst/>
                          <a:latin typeface="+mj-lt"/>
                        </a:rPr>
                        <a:t>​</a:t>
                      </a:r>
                      <a:endParaRPr lang="en-US" sz="1200" b="0" i="0" dirty="0">
                        <a:solidFill>
                          <a:schemeClr val="bg1"/>
                        </a:solidFill>
                        <a:effectLst/>
                        <a:latin typeface="+mj-lt"/>
                      </a:endParaRPr>
                    </a:p>
                  </a:txBody>
                  <a:tcPr anchor="ctr">
                    <a:solidFill>
                      <a:schemeClr val="accent6">
                        <a:alpha val="20000"/>
                      </a:schemeClr>
                    </a:solidFill>
                  </a:tcPr>
                </a:tc>
                <a:tc>
                  <a:txBody>
                    <a:bodyPr/>
                    <a:lstStyle/>
                    <a:p>
                      <a:pPr algn="r" rtl="0" fontAlgn="base"/>
                      <a:r>
                        <a:rPr lang="en-US" sz="1200" b="1" u="none" strike="noStrike" dirty="0">
                          <a:solidFill>
                            <a:schemeClr val="bg1"/>
                          </a:solidFill>
                          <a:effectLst/>
                          <a:latin typeface="+mj-lt"/>
                        </a:rPr>
                        <a:t>48,000,000</a:t>
                      </a:r>
                      <a:r>
                        <a:rPr lang="en-US" sz="1200" b="0" dirty="0">
                          <a:solidFill>
                            <a:schemeClr val="bg1"/>
                          </a:solidFill>
                          <a:effectLst/>
                          <a:latin typeface="+mj-lt"/>
                        </a:rPr>
                        <a:t>​</a:t>
                      </a:r>
                      <a:endParaRPr lang="en-US" sz="1200" b="0" i="0" dirty="0">
                        <a:solidFill>
                          <a:schemeClr val="bg1"/>
                        </a:solidFill>
                        <a:effectLst/>
                        <a:latin typeface="+mj-lt"/>
                      </a:endParaRPr>
                    </a:p>
                  </a:txBody>
                  <a:tcPr anchor="ctr">
                    <a:solidFill>
                      <a:schemeClr val="accent6">
                        <a:alpha val="20000"/>
                      </a:schemeClr>
                    </a:solidFill>
                  </a:tcPr>
                </a:tc>
                <a:tc>
                  <a:txBody>
                    <a:bodyPr/>
                    <a:lstStyle/>
                    <a:p>
                      <a:pPr algn="r" rtl="0" fontAlgn="base"/>
                      <a:r>
                        <a:rPr lang="en-US" sz="1200" b="1" u="none" strike="noStrike" dirty="0">
                          <a:solidFill>
                            <a:schemeClr val="bg1"/>
                          </a:solidFill>
                          <a:effectLst/>
                          <a:latin typeface="+mj-lt"/>
                        </a:rPr>
                        <a:t>216,000,000</a:t>
                      </a:r>
                      <a:r>
                        <a:rPr lang="en-US" sz="1200" b="0" dirty="0">
                          <a:solidFill>
                            <a:schemeClr val="bg1"/>
                          </a:solidFill>
                          <a:effectLst/>
                          <a:latin typeface="+mj-lt"/>
                        </a:rPr>
                        <a:t>​</a:t>
                      </a:r>
                      <a:endParaRPr lang="en-US" sz="1200" b="0" i="0" dirty="0">
                        <a:solidFill>
                          <a:schemeClr val="bg1"/>
                        </a:solidFill>
                        <a:effectLst/>
                        <a:latin typeface="+mj-lt"/>
                      </a:endParaRPr>
                    </a:p>
                  </a:txBody>
                  <a:tcPr anchor="ctr">
                    <a:solidFill>
                      <a:schemeClr val="accent6">
                        <a:alpha val="20000"/>
                      </a:schemeClr>
                    </a:solidFill>
                  </a:tcPr>
                </a:tc>
                <a:tc>
                  <a:txBody>
                    <a:bodyPr/>
                    <a:lstStyle/>
                    <a:p>
                      <a:pPr algn="r" rtl="0" fontAlgn="auto"/>
                      <a:r>
                        <a:rPr lang="en-US" sz="1200" b="0" u="none" strike="noStrike" dirty="0">
                          <a:solidFill>
                            <a:schemeClr val="bg1"/>
                          </a:solidFill>
                          <a:effectLst/>
                          <a:latin typeface="+mj-lt"/>
                        </a:rPr>
                        <a:t>​</a:t>
                      </a:r>
                      <a:endParaRPr lang="en-US" sz="1200" b="0" i="0" u="none" strike="noStrike" dirty="0">
                        <a:solidFill>
                          <a:schemeClr val="bg1"/>
                        </a:solidFill>
                        <a:effectLst/>
                        <a:latin typeface="+mj-lt"/>
                      </a:endParaRPr>
                    </a:p>
                  </a:txBody>
                  <a:tcPr anchor="ctr">
                    <a:solidFill>
                      <a:schemeClr val="accent6">
                        <a:alpha val="20000"/>
                      </a:schemeClr>
                    </a:solidFill>
                  </a:tcPr>
                </a:tc>
                <a:extLst>
                  <a:ext uri="{0D108BD9-81ED-4DB2-BD59-A6C34878D82A}">
                    <a16:rowId xmlns:a16="http://schemas.microsoft.com/office/drawing/2014/main" val="3550227705"/>
                  </a:ext>
                </a:extLst>
              </a:tr>
              <a:tr h="363010">
                <a:tc>
                  <a:txBody>
                    <a:bodyPr/>
                    <a:lstStyle/>
                    <a:p>
                      <a:pPr algn="l" rtl="0" fontAlgn="base"/>
                      <a:r>
                        <a:rPr lang="en-US" sz="1200" b="0" u="none" strike="noStrike" dirty="0">
                          <a:solidFill>
                            <a:schemeClr val="bg1"/>
                          </a:solidFill>
                          <a:effectLst/>
                        </a:rPr>
                        <a:t>Expenses</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l"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solidFill>
                      <a:schemeClr val="accent1"/>
                    </a:solidFill>
                  </a:tcPr>
                </a:tc>
                <a:tc>
                  <a:txBody>
                    <a:bodyPr/>
                    <a:lstStyle/>
                    <a:p>
                      <a:pPr algn="l"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solidFill>
                      <a:schemeClr val="accent1"/>
                    </a:solidFill>
                  </a:tcPr>
                </a:tc>
                <a:tc>
                  <a:txBody>
                    <a:bodyPr/>
                    <a:lstStyle/>
                    <a:p>
                      <a:pPr algn="l"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solidFill>
                      <a:schemeClr val="accent1"/>
                    </a:solidFill>
                  </a:tcPr>
                </a:tc>
                <a:tc>
                  <a:txBody>
                    <a:bodyPr/>
                    <a:lstStyle/>
                    <a:p>
                      <a:pPr algn="r"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2110867358"/>
                  </a:ext>
                </a:extLst>
              </a:tr>
              <a:tr h="367649">
                <a:tc>
                  <a:txBody>
                    <a:bodyPr/>
                    <a:lstStyle/>
                    <a:p>
                      <a:pPr algn="l" rtl="0" fontAlgn="base">
                        <a:buFont typeface="Arial" panose="020B0604020202020204" pitchFamily="34" charset="0"/>
                        <a:buNone/>
                      </a:pPr>
                      <a:r>
                        <a:rPr lang="en-US" sz="1200" b="0" u="none" strike="noStrike" dirty="0">
                          <a:solidFill>
                            <a:schemeClr val="bg1"/>
                          </a:solidFill>
                          <a:effectLst/>
                        </a:rPr>
                        <a:t>   Sales &amp; marketing</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5,062,500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38,400,000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151,200,000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l"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4268114081"/>
                  </a:ext>
                </a:extLst>
              </a:tr>
              <a:tr h="360261">
                <a:tc>
                  <a:txBody>
                    <a:bodyPr/>
                    <a:lstStyle/>
                    <a:p>
                      <a:pPr algn="l" rtl="0" fontAlgn="base">
                        <a:buFont typeface="Arial" panose="020B0604020202020204" pitchFamily="34" charset="0"/>
                        <a:buNone/>
                      </a:pPr>
                      <a:r>
                        <a:rPr lang="en-US" sz="1200" b="0" u="none" strike="noStrike" dirty="0">
                          <a:solidFill>
                            <a:schemeClr val="bg1"/>
                          </a:solidFill>
                          <a:effectLst/>
                        </a:rPr>
                        <a:t>   Customer service</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1,687,500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9,600,000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21,600,000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l" rtl="0" fontAlgn="base"/>
                      <a:r>
                        <a:rPr lang="en-US" sz="1200" b="0" u="none" strike="noStrike" dirty="0">
                          <a:solidFill>
                            <a:schemeClr val="bg1"/>
                          </a:solidFill>
                          <a:effectLst/>
                        </a:rPr>
                        <a:t>70%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1537267748"/>
                  </a:ext>
                </a:extLst>
              </a:tr>
              <a:tr h="345153">
                <a:tc>
                  <a:txBody>
                    <a:bodyPr/>
                    <a:lstStyle/>
                    <a:p>
                      <a:pPr algn="l" rtl="0" fontAlgn="base">
                        <a:buFont typeface="Arial" panose="020B0604020202020204" pitchFamily="34" charset="0"/>
                        <a:buNone/>
                      </a:pPr>
                      <a:r>
                        <a:rPr lang="en-US" sz="1200" b="0" u="none" strike="noStrike" dirty="0">
                          <a:solidFill>
                            <a:schemeClr val="bg1"/>
                          </a:solidFill>
                          <a:effectLst/>
                        </a:rPr>
                        <a:t>   Product development</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562,500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2,400,000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10,800,000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l" rtl="0" fontAlgn="base"/>
                      <a:r>
                        <a:rPr lang="en-US" sz="1200" b="0" u="none" strike="noStrike" dirty="0">
                          <a:solidFill>
                            <a:schemeClr val="bg1"/>
                          </a:solidFill>
                          <a:effectLst/>
                        </a:rPr>
                        <a:t>10%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1691341114"/>
                  </a:ext>
                </a:extLst>
              </a:tr>
              <a:tr h="350729">
                <a:tc>
                  <a:txBody>
                    <a:bodyPr/>
                    <a:lstStyle/>
                    <a:p>
                      <a:pPr algn="l" rtl="0" fontAlgn="base">
                        <a:buFont typeface="Arial" panose="020B0604020202020204" pitchFamily="34" charset="0"/>
                        <a:buNone/>
                      </a:pPr>
                      <a:r>
                        <a:rPr lang="en-US" sz="1200" b="0" u="none" strike="noStrike" dirty="0">
                          <a:solidFill>
                            <a:schemeClr val="bg1"/>
                          </a:solidFill>
                          <a:effectLst/>
                        </a:rPr>
                        <a:t>   Research</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281,250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2,400,000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4,320,000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l" rtl="0" fontAlgn="base"/>
                      <a:r>
                        <a:rPr lang="en-US" sz="1200" b="0" u="none" strike="noStrike" dirty="0">
                          <a:solidFill>
                            <a:schemeClr val="bg1"/>
                          </a:solidFill>
                          <a:effectLst/>
                        </a:rPr>
                        <a:t>5%</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280917110"/>
                  </a:ext>
                </a:extLst>
              </a:tr>
              <a:tr h="354904">
                <a:tc>
                  <a:txBody>
                    <a:bodyPr/>
                    <a:lstStyle/>
                    <a:p>
                      <a:pPr algn="l" rtl="0" fontAlgn="base"/>
                      <a:r>
                        <a:rPr lang="en-US" sz="1200" b="1" u="none" strike="noStrike" cap="all" spc="200" baseline="0" dirty="0">
                          <a:solidFill>
                            <a:schemeClr val="bg1"/>
                          </a:solidFill>
                          <a:effectLst/>
                          <a:latin typeface="+mj-lt"/>
                        </a:rPr>
                        <a:t>Total Expenses</a:t>
                      </a:r>
                      <a:r>
                        <a:rPr lang="en-US" sz="1200" b="0" cap="all" spc="200" baseline="0" dirty="0">
                          <a:solidFill>
                            <a:schemeClr val="bg1"/>
                          </a:solidFill>
                          <a:effectLst/>
                          <a:latin typeface="+mj-lt"/>
                        </a:rPr>
                        <a:t>​</a:t>
                      </a:r>
                      <a:endParaRPr lang="en-US" sz="1200" b="0" i="0" cap="all" spc="200" baseline="0" dirty="0">
                        <a:solidFill>
                          <a:schemeClr val="bg1"/>
                        </a:solidFill>
                        <a:effectLst/>
                        <a:latin typeface="+mj-lt"/>
                      </a:endParaRPr>
                    </a:p>
                  </a:txBody>
                  <a:tcPr anchor="ctr">
                    <a:solidFill>
                      <a:schemeClr val="accent6">
                        <a:alpha val="20000"/>
                      </a:schemeClr>
                    </a:solidFill>
                  </a:tcPr>
                </a:tc>
                <a:tc>
                  <a:txBody>
                    <a:bodyPr/>
                    <a:lstStyle/>
                    <a:p>
                      <a:pPr algn="r" rtl="0" fontAlgn="base"/>
                      <a:r>
                        <a:rPr lang="en-US" sz="1200" b="1" u="none" strike="noStrike" dirty="0">
                          <a:solidFill>
                            <a:schemeClr val="bg1"/>
                          </a:solidFill>
                          <a:effectLst/>
                          <a:latin typeface="+mj-lt"/>
                        </a:rPr>
                        <a:t>7,593,750</a:t>
                      </a:r>
                      <a:r>
                        <a:rPr lang="en-US" sz="1200" b="0" dirty="0">
                          <a:solidFill>
                            <a:schemeClr val="bg1"/>
                          </a:solidFill>
                          <a:effectLst/>
                          <a:latin typeface="+mj-lt"/>
                        </a:rPr>
                        <a:t>​</a:t>
                      </a:r>
                      <a:endParaRPr lang="en-US" sz="1200" b="0" i="0" dirty="0">
                        <a:solidFill>
                          <a:schemeClr val="bg1"/>
                        </a:solidFill>
                        <a:effectLst/>
                        <a:latin typeface="+mj-lt"/>
                      </a:endParaRPr>
                    </a:p>
                  </a:txBody>
                  <a:tcPr anchor="ctr">
                    <a:solidFill>
                      <a:schemeClr val="accent6">
                        <a:alpha val="20000"/>
                      </a:schemeClr>
                    </a:solidFill>
                  </a:tcPr>
                </a:tc>
                <a:tc>
                  <a:txBody>
                    <a:bodyPr/>
                    <a:lstStyle/>
                    <a:p>
                      <a:pPr algn="r" rtl="0" fontAlgn="base"/>
                      <a:r>
                        <a:rPr lang="en-US" sz="1200" b="1" u="none" strike="noStrike" dirty="0">
                          <a:solidFill>
                            <a:schemeClr val="bg1"/>
                          </a:solidFill>
                          <a:effectLst/>
                          <a:latin typeface="+mj-lt"/>
                        </a:rPr>
                        <a:t>52,800,000</a:t>
                      </a:r>
                      <a:r>
                        <a:rPr lang="en-US" sz="1200" b="0" dirty="0">
                          <a:solidFill>
                            <a:schemeClr val="bg1"/>
                          </a:solidFill>
                          <a:effectLst/>
                          <a:latin typeface="+mj-lt"/>
                        </a:rPr>
                        <a:t>​</a:t>
                      </a:r>
                      <a:endParaRPr lang="en-US" sz="1200" b="0" i="0" dirty="0">
                        <a:solidFill>
                          <a:schemeClr val="bg1"/>
                        </a:solidFill>
                        <a:effectLst/>
                        <a:latin typeface="+mj-lt"/>
                      </a:endParaRPr>
                    </a:p>
                  </a:txBody>
                  <a:tcPr anchor="ctr">
                    <a:solidFill>
                      <a:schemeClr val="accent6">
                        <a:alpha val="20000"/>
                      </a:schemeClr>
                    </a:solidFill>
                  </a:tcPr>
                </a:tc>
                <a:tc>
                  <a:txBody>
                    <a:bodyPr/>
                    <a:lstStyle/>
                    <a:p>
                      <a:pPr algn="r" rtl="0" fontAlgn="base"/>
                      <a:r>
                        <a:rPr lang="en-US" sz="1200" b="1" u="none" strike="noStrike" dirty="0">
                          <a:solidFill>
                            <a:schemeClr val="bg1"/>
                          </a:solidFill>
                          <a:effectLst/>
                          <a:latin typeface="+mj-lt"/>
                        </a:rPr>
                        <a:t>187,920,000</a:t>
                      </a:r>
                      <a:r>
                        <a:rPr lang="en-US" sz="1200" b="0" dirty="0">
                          <a:solidFill>
                            <a:schemeClr val="bg1"/>
                          </a:solidFill>
                          <a:effectLst/>
                          <a:latin typeface="+mj-lt"/>
                        </a:rPr>
                        <a:t>​</a:t>
                      </a:r>
                      <a:endParaRPr lang="en-US" sz="1200" b="0" i="0" dirty="0">
                        <a:solidFill>
                          <a:schemeClr val="bg1"/>
                        </a:solidFill>
                        <a:effectLst/>
                        <a:latin typeface="+mj-lt"/>
                      </a:endParaRPr>
                    </a:p>
                  </a:txBody>
                  <a:tcPr anchor="ctr">
                    <a:solidFill>
                      <a:schemeClr val="accent6">
                        <a:alpha val="20000"/>
                      </a:schemeClr>
                    </a:solidFill>
                  </a:tcPr>
                </a:tc>
                <a:tc>
                  <a:txBody>
                    <a:bodyPr/>
                    <a:lstStyle/>
                    <a:p>
                      <a:pPr algn="l" rtl="0" fontAlgn="base"/>
                      <a:r>
                        <a:rPr lang="en-US" sz="1200" b="0" u="none" strike="noStrike" dirty="0">
                          <a:solidFill>
                            <a:schemeClr val="bg1"/>
                          </a:solidFill>
                          <a:effectLst/>
                          <a:latin typeface="+mj-lt"/>
                        </a:rPr>
                        <a:t>2%</a:t>
                      </a:r>
                      <a:r>
                        <a:rPr lang="en-US" sz="1200" b="0" dirty="0">
                          <a:solidFill>
                            <a:schemeClr val="bg1"/>
                          </a:solidFill>
                          <a:effectLst/>
                          <a:latin typeface="+mj-lt"/>
                        </a:rPr>
                        <a:t>​</a:t>
                      </a:r>
                      <a:endParaRPr lang="en-US" sz="1200" b="0" i="0" dirty="0">
                        <a:solidFill>
                          <a:schemeClr val="bg1"/>
                        </a:solidFill>
                        <a:effectLst/>
                        <a:latin typeface="+mj-lt"/>
                      </a:endParaRPr>
                    </a:p>
                  </a:txBody>
                  <a:tcPr anchor="ctr">
                    <a:solidFill>
                      <a:schemeClr val="accent6">
                        <a:alpha val="20000"/>
                      </a:schemeClr>
                    </a:solidFill>
                  </a:tcPr>
                </a:tc>
                <a:extLst>
                  <a:ext uri="{0D108BD9-81ED-4DB2-BD59-A6C34878D82A}">
                    <a16:rowId xmlns:a16="http://schemas.microsoft.com/office/drawing/2014/main" val="3098074008"/>
                  </a:ext>
                </a:extLst>
              </a:tr>
              <a:tr h="354904">
                <a:tc>
                  <a:txBody>
                    <a:bodyPr/>
                    <a:lstStyle/>
                    <a:p>
                      <a:pPr algn="l" rtl="0" fontAlgn="base"/>
                      <a:r>
                        <a:rPr lang="en-US" sz="1200" b="0" u="none" strike="noStrike" dirty="0">
                          <a:solidFill>
                            <a:schemeClr val="bg1"/>
                          </a:solidFill>
                          <a:effectLst/>
                        </a:rPr>
                        <a:t>EBIT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1" u="none" strike="noStrike" dirty="0">
                          <a:solidFill>
                            <a:schemeClr val="bg1"/>
                          </a:solidFill>
                          <a:effectLst/>
                        </a:rPr>
                        <a:t>-1,968,750</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1" u="none" strike="noStrike" dirty="0">
                          <a:solidFill>
                            <a:schemeClr val="bg1"/>
                          </a:solidFill>
                          <a:effectLst/>
                        </a:rPr>
                        <a:t>-4,800,000</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1" u="none" strike="noStrike" dirty="0">
                          <a:solidFill>
                            <a:schemeClr val="bg1"/>
                          </a:solidFill>
                          <a:effectLst/>
                        </a:rPr>
                        <a:t>28,080,000</a:t>
                      </a:r>
                      <a:endParaRPr lang="en-US" sz="1200" b="0" i="0" dirty="0">
                        <a:solidFill>
                          <a:schemeClr val="bg1"/>
                        </a:solidFill>
                        <a:effectLst/>
                        <a:latin typeface="+mn-lt"/>
                      </a:endParaRPr>
                    </a:p>
                  </a:txBody>
                  <a:tcPr anchor="ctr">
                    <a:solidFill>
                      <a:schemeClr val="accent1"/>
                    </a:solidFill>
                  </a:tcPr>
                </a:tc>
                <a:tc>
                  <a:txBody>
                    <a:bodyPr/>
                    <a:lstStyle/>
                    <a:p>
                      <a:pPr algn="l"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3161353374"/>
                  </a:ext>
                </a:extLst>
              </a:tr>
            </a:tbl>
          </a:graphicData>
        </a:graphic>
      </p:graphicFrame>
      <p:sp>
        <p:nvSpPr>
          <p:cNvPr id="32" name="Footer Placeholder 31">
            <a:extLst>
              <a:ext uri="{FF2B5EF4-FFF2-40B4-BE49-F238E27FC236}">
                <a16:creationId xmlns:a16="http://schemas.microsoft.com/office/drawing/2014/main" id="{EB3167CB-A6C4-4DEF-86D2-0EE698CF0787}"/>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33" name="Slide Number Placeholder 32">
            <a:extLst>
              <a:ext uri="{FF2B5EF4-FFF2-40B4-BE49-F238E27FC236}">
                <a16:creationId xmlns:a16="http://schemas.microsoft.com/office/drawing/2014/main" id="{705E33BA-D532-4BFC-985F-6257C8C95DFC}"/>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65</a:t>
            </a:fld>
            <a:endParaRPr lang="en-US" dirty="0"/>
          </a:p>
        </p:txBody>
      </p:sp>
      <p:sp>
        <p:nvSpPr>
          <p:cNvPr id="31" name="Date Placeholder 30">
            <a:extLst>
              <a:ext uri="{FF2B5EF4-FFF2-40B4-BE49-F238E27FC236}">
                <a16:creationId xmlns:a16="http://schemas.microsoft.com/office/drawing/2014/main" id="{80CCD1CF-F52F-44F9-B196-89DF3E1B6DFD}"/>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18775916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7" name="Title 106">
            <a:extLst>
              <a:ext uri="{FF2B5EF4-FFF2-40B4-BE49-F238E27FC236}">
                <a16:creationId xmlns:a16="http://schemas.microsoft.com/office/drawing/2014/main" id="{D1E3E659-4B39-4B3B-857D-E87DD151F77C}"/>
              </a:ext>
            </a:extLst>
          </p:cNvPr>
          <p:cNvSpPr>
            <a:spLocks noGrp="1"/>
          </p:cNvSpPr>
          <p:nvPr>
            <p:ph type="title"/>
          </p:nvPr>
        </p:nvSpPr>
        <p:spPr>
          <a:xfrm>
            <a:off x="655858" y="2433312"/>
            <a:ext cx="1939480" cy="2115505"/>
          </a:xfrm>
        </p:spPr>
        <p:txBody>
          <a:bodyPr/>
          <a:lstStyle/>
          <a:p>
            <a:r>
              <a:rPr lang="en-US" dirty="0"/>
              <a:t>Our team</a:t>
            </a:r>
          </a:p>
        </p:txBody>
      </p:sp>
      <p:pic>
        <p:nvPicPr>
          <p:cNvPr id="26" name="Picture Placeholder 25" descr="A person in a suit">
            <a:extLst>
              <a:ext uri="{FF2B5EF4-FFF2-40B4-BE49-F238E27FC236}">
                <a16:creationId xmlns:a16="http://schemas.microsoft.com/office/drawing/2014/main" id="{E2B3D448-6C6E-457E-9101-6ED71063E0FF}"/>
              </a:ext>
            </a:extLst>
          </p:cNvPr>
          <p:cNvPicPr>
            <a:picLocks noGrp="1" noChangeAspect="1"/>
          </p:cNvPicPr>
          <p:nvPr>
            <p:ph type="pic" sz="quarter" idx="16"/>
          </p:nvPr>
        </p:nvPicPr>
        <p:blipFill rotWithShape="1">
          <a:blip r:embed="rId2">
            <a:extLst>
              <a:ext uri="{28A0092B-C50C-407E-A947-70E740481C1C}">
                <a14:useLocalDpi xmlns:a14="http://schemas.microsoft.com/office/drawing/2010/main" val="0"/>
              </a:ext>
            </a:extLst>
          </a:blip>
          <a:srcRect/>
          <a:stretch/>
        </p:blipFill>
        <p:spPr>
          <a:xfrm>
            <a:off x="3088220" y="2599422"/>
            <a:ext cx="1502806" cy="1502805"/>
          </a:xfrm>
        </p:spPr>
      </p:pic>
      <p:pic>
        <p:nvPicPr>
          <p:cNvPr id="30" name="Picture Placeholder 29" descr="A picture containing person, indoor">
            <a:extLst>
              <a:ext uri="{FF2B5EF4-FFF2-40B4-BE49-F238E27FC236}">
                <a16:creationId xmlns:a16="http://schemas.microsoft.com/office/drawing/2014/main" id="{C0AFC6B0-D191-4107-9CE8-6A62C8B6BF6E}"/>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a:stretch/>
        </p:blipFill>
        <p:spPr>
          <a:xfrm>
            <a:off x="5190425" y="2599420"/>
            <a:ext cx="1502806" cy="1502805"/>
          </a:xfrm>
        </p:spPr>
      </p:pic>
      <p:pic>
        <p:nvPicPr>
          <p:cNvPr id="34" name="Picture Placeholder 33" descr="A person smiling for the camera">
            <a:extLst>
              <a:ext uri="{FF2B5EF4-FFF2-40B4-BE49-F238E27FC236}">
                <a16:creationId xmlns:a16="http://schemas.microsoft.com/office/drawing/2014/main" id="{001482E7-DB3D-4047-A6D3-8C7EB0F66DF1}"/>
              </a:ext>
            </a:extLst>
          </p:cNvPr>
          <p:cNvPicPr>
            <a:picLocks noGrp="1" noChangeAspect="1"/>
          </p:cNvPicPr>
          <p:nvPr>
            <p:ph type="pic" sz="quarter" idx="18"/>
          </p:nvPr>
        </p:nvPicPr>
        <p:blipFill rotWithShape="1">
          <a:blip r:embed="rId4">
            <a:extLst>
              <a:ext uri="{28A0092B-C50C-407E-A947-70E740481C1C}">
                <a14:useLocalDpi xmlns:a14="http://schemas.microsoft.com/office/drawing/2010/main" val="0"/>
              </a:ext>
            </a:extLst>
          </a:blip>
          <a:srcRect/>
          <a:stretch/>
        </p:blipFill>
        <p:spPr>
          <a:xfrm>
            <a:off x="7291629" y="2599420"/>
            <a:ext cx="1502806" cy="1502805"/>
          </a:xfrm>
        </p:spPr>
      </p:pic>
      <p:pic>
        <p:nvPicPr>
          <p:cNvPr id="38" name="Picture Placeholder 37" descr="Teams headshot">
            <a:extLst>
              <a:ext uri="{FF2B5EF4-FFF2-40B4-BE49-F238E27FC236}">
                <a16:creationId xmlns:a16="http://schemas.microsoft.com/office/drawing/2014/main" id="{0B81A210-11FF-46EA-AF83-A89425CF815D}"/>
              </a:ext>
            </a:extLst>
          </p:cNvPr>
          <p:cNvPicPr>
            <a:picLocks noGrp="1" noChangeAspect="1"/>
          </p:cNvPicPr>
          <p:nvPr>
            <p:ph type="pic" sz="quarter" idx="17"/>
          </p:nvPr>
        </p:nvPicPr>
        <p:blipFill rotWithShape="1">
          <a:blip r:embed="rId5" cstate="screen">
            <a:extLst>
              <a:ext uri="{28A0092B-C50C-407E-A947-70E740481C1C}">
                <a14:useLocalDpi xmlns:a14="http://schemas.microsoft.com/office/drawing/2010/main" val="0"/>
              </a:ext>
            </a:extLst>
          </a:blip>
          <a:srcRect/>
          <a:stretch/>
        </p:blipFill>
        <p:spPr>
          <a:xfrm>
            <a:off x="9387443" y="2599420"/>
            <a:ext cx="1502806" cy="1502805"/>
          </a:xfrm>
        </p:spPr>
      </p:pic>
      <p:sp>
        <p:nvSpPr>
          <p:cNvPr id="80" name="Text Placeholder 79">
            <a:extLst>
              <a:ext uri="{FF2B5EF4-FFF2-40B4-BE49-F238E27FC236}">
                <a16:creationId xmlns:a16="http://schemas.microsoft.com/office/drawing/2014/main" id="{F60D8165-C962-496B-BA18-BAE6A08C60DD}"/>
              </a:ext>
            </a:extLst>
          </p:cNvPr>
          <p:cNvSpPr>
            <a:spLocks noGrp="1"/>
          </p:cNvSpPr>
          <p:nvPr>
            <p:ph type="body" sz="quarter" idx="19"/>
          </p:nvPr>
        </p:nvSpPr>
        <p:spPr>
          <a:xfrm>
            <a:off x="2796727" y="4435583"/>
            <a:ext cx="2085792" cy="274650"/>
          </a:xfrm>
        </p:spPr>
        <p:txBody>
          <a:bodyPr/>
          <a:lstStyle/>
          <a:p>
            <a:r>
              <a:rPr lang="en-US" dirty="0"/>
              <a:t>Takuma Hayashi​​</a:t>
            </a:r>
          </a:p>
        </p:txBody>
      </p:sp>
      <p:sp>
        <p:nvSpPr>
          <p:cNvPr id="89" name="Text Placeholder 88">
            <a:extLst>
              <a:ext uri="{FF2B5EF4-FFF2-40B4-BE49-F238E27FC236}">
                <a16:creationId xmlns:a16="http://schemas.microsoft.com/office/drawing/2014/main" id="{9FC8C05B-946D-4915-A1D1-59E3957C1F2E}"/>
              </a:ext>
            </a:extLst>
          </p:cNvPr>
          <p:cNvSpPr>
            <a:spLocks noGrp="1"/>
          </p:cNvSpPr>
          <p:nvPr>
            <p:ph type="body" sz="quarter" idx="20"/>
          </p:nvPr>
        </p:nvSpPr>
        <p:spPr>
          <a:xfrm>
            <a:off x="2896865" y="4661551"/>
            <a:ext cx="1885516" cy="365125"/>
          </a:xfrm>
        </p:spPr>
        <p:txBody>
          <a:bodyPr/>
          <a:lstStyle/>
          <a:p>
            <a:r>
              <a:rPr lang="en-US" dirty="0"/>
              <a:t>President</a:t>
            </a:r>
          </a:p>
        </p:txBody>
      </p:sp>
      <p:sp>
        <p:nvSpPr>
          <p:cNvPr id="132" name="Text Placeholder 131">
            <a:extLst>
              <a:ext uri="{FF2B5EF4-FFF2-40B4-BE49-F238E27FC236}">
                <a16:creationId xmlns:a16="http://schemas.microsoft.com/office/drawing/2014/main" id="{3099AF50-4A59-41FD-9F70-EB228C3763B0}"/>
              </a:ext>
            </a:extLst>
          </p:cNvPr>
          <p:cNvSpPr>
            <a:spLocks noGrp="1"/>
          </p:cNvSpPr>
          <p:nvPr>
            <p:ph type="body" sz="quarter" idx="21"/>
          </p:nvPr>
        </p:nvSpPr>
        <p:spPr>
          <a:xfrm>
            <a:off x="4898932" y="4435583"/>
            <a:ext cx="2085792" cy="274650"/>
          </a:xfrm>
        </p:spPr>
        <p:txBody>
          <a:bodyPr/>
          <a:lstStyle/>
          <a:p>
            <a:r>
              <a:rPr lang="en-US" dirty="0"/>
              <a:t>Mirjam Nilsson​​</a:t>
            </a:r>
          </a:p>
        </p:txBody>
      </p:sp>
      <p:sp>
        <p:nvSpPr>
          <p:cNvPr id="133" name="Text Placeholder 132">
            <a:extLst>
              <a:ext uri="{FF2B5EF4-FFF2-40B4-BE49-F238E27FC236}">
                <a16:creationId xmlns:a16="http://schemas.microsoft.com/office/drawing/2014/main" id="{9C3B2BFE-8F4A-43FF-B551-030136A7E91E}"/>
              </a:ext>
            </a:extLst>
          </p:cNvPr>
          <p:cNvSpPr>
            <a:spLocks noGrp="1"/>
          </p:cNvSpPr>
          <p:nvPr>
            <p:ph type="body" sz="quarter" idx="22"/>
          </p:nvPr>
        </p:nvSpPr>
        <p:spPr>
          <a:xfrm>
            <a:off x="4999070" y="4661551"/>
            <a:ext cx="1885516" cy="365125"/>
          </a:xfrm>
        </p:spPr>
        <p:txBody>
          <a:bodyPr/>
          <a:lstStyle/>
          <a:p>
            <a:r>
              <a:rPr lang="en-US" dirty="0"/>
              <a:t>Chief Executive Officer​</a:t>
            </a:r>
          </a:p>
        </p:txBody>
      </p:sp>
      <p:sp>
        <p:nvSpPr>
          <p:cNvPr id="134" name="Text Placeholder 133">
            <a:extLst>
              <a:ext uri="{FF2B5EF4-FFF2-40B4-BE49-F238E27FC236}">
                <a16:creationId xmlns:a16="http://schemas.microsoft.com/office/drawing/2014/main" id="{E9D7AEAC-9AC3-490C-B4A9-DD26ED4EE647}"/>
              </a:ext>
            </a:extLst>
          </p:cNvPr>
          <p:cNvSpPr>
            <a:spLocks noGrp="1"/>
          </p:cNvSpPr>
          <p:nvPr>
            <p:ph type="body" sz="quarter" idx="23"/>
          </p:nvPr>
        </p:nvSpPr>
        <p:spPr>
          <a:xfrm>
            <a:off x="7000136" y="4435751"/>
            <a:ext cx="2085792" cy="274650"/>
          </a:xfrm>
        </p:spPr>
        <p:txBody>
          <a:bodyPr/>
          <a:lstStyle/>
          <a:p>
            <a:r>
              <a:rPr lang="en-US" dirty="0"/>
              <a:t>Flora Berggren​​</a:t>
            </a:r>
          </a:p>
        </p:txBody>
      </p:sp>
      <p:sp>
        <p:nvSpPr>
          <p:cNvPr id="135" name="Text Placeholder 134">
            <a:extLst>
              <a:ext uri="{FF2B5EF4-FFF2-40B4-BE49-F238E27FC236}">
                <a16:creationId xmlns:a16="http://schemas.microsoft.com/office/drawing/2014/main" id="{6665A4F1-CA8F-4D77-AB52-C98C3AD9165D}"/>
              </a:ext>
            </a:extLst>
          </p:cNvPr>
          <p:cNvSpPr>
            <a:spLocks noGrp="1"/>
          </p:cNvSpPr>
          <p:nvPr>
            <p:ph type="body" sz="quarter" idx="24"/>
          </p:nvPr>
        </p:nvSpPr>
        <p:spPr>
          <a:xfrm>
            <a:off x="7100274" y="4661551"/>
            <a:ext cx="1885516" cy="365125"/>
          </a:xfrm>
        </p:spPr>
        <p:txBody>
          <a:bodyPr/>
          <a:lstStyle/>
          <a:p>
            <a:r>
              <a:rPr lang="en-US" dirty="0"/>
              <a:t>Chief Operations Officer​</a:t>
            </a:r>
          </a:p>
        </p:txBody>
      </p:sp>
      <p:sp>
        <p:nvSpPr>
          <p:cNvPr id="136" name="Text Placeholder 135">
            <a:extLst>
              <a:ext uri="{FF2B5EF4-FFF2-40B4-BE49-F238E27FC236}">
                <a16:creationId xmlns:a16="http://schemas.microsoft.com/office/drawing/2014/main" id="{22B9989D-C7D5-4AA7-87A8-CE5C4973C83D}"/>
              </a:ext>
            </a:extLst>
          </p:cNvPr>
          <p:cNvSpPr>
            <a:spLocks noGrp="1"/>
          </p:cNvSpPr>
          <p:nvPr>
            <p:ph type="body" sz="quarter" idx="25"/>
          </p:nvPr>
        </p:nvSpPr>
        <p:spPr>
          <a:xfrm>
            <a:off x="9095950" y="4435583"/>
            <a:ext cx="2085792" cy="274650"/>
          </a:xfrm>
        </p:spPr>
        <p:txBody>
          <a:bodyPr/>
          <a:lstStyle/>
          <a:p>
            <a:r>
              <a:rPr lang="en-US" dirty="0"/>
              <a:t>Rajesh Santoshi​​</a:t>
            </a:r>
          </a:p>
        </p:txBody>
      </p:sp>
      <p:sp>
        <p:nvSpPr>
          <p:cNvPr id="137" name="Text Placeholder 136">
            <a:extLst>
              <a:ext uri="{FF2B5EF4-FFF2-40B4-BE49-F238E27FC236}">
                <a16:creationId xmlns:a16="http://schemas.microsoft.com/office/drawing/2014/main" id="{4237D231-38E9-46D9-A571-1AEAC0B3E056}"/>
              </a:ext>
            </a:extLst>
          </p:cNvPr>
          <p:cNvSpPr>
            <a:spLocks noGrp="1"/>
          </p:cNvSpPr>
          <p:nvPr>
            <p:ph type="body" sz="quarter" idx="26"/>
          </p:nvPr>
        </p:nvSpPr>
        <p:spPr>
          <a:xfrm>
            <a:off x="9196088" y="4661551"/>
            <a:ext cx="1885516" cy="365125"/>
          </a:xfrm>
        </p:spPr>
        <p:txBody>
          <a:bodyPr/>
          <a:lstStyle/>
          <a:p>
            <a:r>
              <a:rPr lang="en-US" dirty="0"/>
              <a:t>VP Marketing​</a:t>
            </a:r>
          </a:p>
        </p:txBody>
      </p:sp>
      <p:sp>
        <p:nvSpPr>
          <p:cNvPr id="3" name="Footer Placeholder 2">
            <a:extLst>
              <a:ext uri="{FF2B5EF4-FFF2-40B4-BE49-F238E27FC236}">
                <a16:creationId xmlns:a16="http://schemas.microsoft.com/office/drawing/2014/main" id="{9E6DC14B-DBB6-4ACF-BA53-D251EAD3CE2D}"/>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41D2BC79-E7F2-4BBF-A74F-3E0AF7A7A600}"/>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66</a:t>
            </a:fld>
            <a:endParaRPr lang="en-US" dirty="0"/>
          </a:p>
        </p:txBody>
      </p:sp>
      <p:sp>
        <p:nvSpPr>
          <p:cNvPr id="22" name="Date Placeholder 21">
            <a:extLst>
              <a:ext uri="{FF2B5EF4-FFF2-40B4-BE49-F238E27FC236}">
                <a16:creationId xmlns:a16="http://schemas.microsoft.com/office/drawing/2014/main" id="{429316F7-2E35-4591-ACA4-63F1C46AFF47}"/>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2069803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5" name="Title 364">
            <a:extLst>
              <a:ext uri="{FF2B5EF4-FFF2-40B4-BE49-F238E27FC236}">
                <a16:creationId xmlns:a16="http://schemas.microsoft.com/office/drawing/2014/main" id="{93AD7ABD-C576-4BB6-A3AE-23B58DE5720D}"/>
              </a:ext>
            </a:extLst>
          </p:cNvPr>
          <p:cNvSpPr>
            <a:spLocks noGrp="1"/>
          </p:cNvSpPr>
          <p:nvPr>
            <p:ph type="title"/>
          </p:nvPr>
        </p:nvSpPr>
        <p:spPr>
          <a:xfrm>
            <a:off x="661216" y="2375820"/>
            <a:ext cx="1939480" cy="2218499"/>
          </a:xfrm>
        </p:spPr>
        <p:txBody>
          <a:bodyPr/>
          <a:lstStyle/>
          <a:p>
            <a:r>
              <a:rPr lang="en-US" dirty="0"/>
              <a:t>Our team  </a:t>
            </a:r>
          </a:p>
        </p:txBody>
      </p:sp>
      <p:pic>
        <p:nvPicPr>
          <p:cNvPr id="43" name="Picture Placeholder 42" descr="A picture containing person">
            <a:extLst>
              <a:ext uri="{FF2B5EF4-FFF2-40B4-BE49-F238E27FC236}">
                <a16:creationId xmlns:a16="http://schemas.microsoft.com/office/drawing/2014/main" id="{489694FF-09A3-47B9-B459-215DAA4A0465}"/>
              </a:ext>
            </a:extLst>
          </p:cNvPr>
          <p:cNvPicPr>
            <a:picLocks noGrp="1" noChangeAspect="1"/>
          </p:cNvPicPr>
          <p:nvPr>
            <p:ph type="pic" sz="quarter" idx="16"/>
          </p:nvPr>
        </p:nvPicPr>
        <p:blipFill rotWithShape="1">
          <a:blip r:embed="rId2">
            <a:extLst>
              <a:ext uri="{28A0092B-C50C-407E-A947-70E740481C1C}">
                <a14:useLocalDpi xmlns:a14="http://schemas.microsoft.com/office/drawing/2010/main" val="0"/>
              </a:ext>
            </a:extLst>
          </a:blip>
          <a:srcRect/>
          <a:stretch/>
        </p:blipFill>
        <p:spPr>
          <a:xfrm>
            <a:off x="3136339" y="1326925"/>
            <a:ext cx="1391577" cy="1391576"/>
          </a:xfrm>
        </p:spPr>
      </p:pic>
      <p:pic>
        <p:nvPicPr>
          <p:cNvPr id="47" name="Picture Placeholder 46" descr="A picture containing person, indoor">
            <a:extLst>
              <a:ext uri="{FF2B5EF4-FFF2-40B4-BE49-F238E27FC236}">
                <a16:creationId xmlns:a16="http://schemas.microsoft.com/office/drawing/2014/main" id="{6DE80A00-9E8B-4ACB-89B0-C4C0F33630EC}"/>
              </a:ext>
            </a:extLst>
          </p:cNvPr>
          <p:cNvPicPr>
            <a:picLocks noGrp="1" noChangeAspect="1"/>
          </p:cNvPicPr>
          <p:nvPr>
            <p:ph type="pic" sz="quarter" idx="39"/>
          </p:nvPr>
        </p:nvPicPr>
        <p:blipFill rotWithShape="1">
          <a:blip r:embed="rId3" cstate="screen">
            <a:extLst>
              <a:ext uri="{28A0092B-C50C-407E-A947-70E740481C1C}">
                <a14:useLocalDpi xmlns:a14="http://schemas.microsoft.com/office/drawing/2010/main" val="0"/>
              </a:ext>
            </a:extLst>
          </a:blip>
          <a:srcRect/>
          <a:stretch/>
        </p:blipFill>
        <p:spPr>
          <a:xfrm>
            <a:off x="5209991" y="1326192"/>
            <a:ext cx="1391577" cy="1391576"/>
          </a:xfrm>
        </p:spPr>
      </p:pic>
      <p:pic>
        <p:nvPicPr>
          <p:cNvPr id="51" name="Picture Placeholder 50" descr="A person smiling for the camera">
            <a:extLst>
              <a:ext uri="{FF2B5EF4-FFF2-40B4-BE49-F238E27FC236}">
                <a16:creationId xmlns:a16="http://schemas.microsoft.com/office/drawing/2014/main" id="{6601BC64-FE14-4DB5-8B36-4E25B36713B9}"/>
              </a:ext>
            </a:extLst>
          </p:cNvPr>
          <p:cNvPicPr>
            <a:picLocks noGrp="1" noChangeAspect="1"/>
          </p:cNvPicPr>
          <p:nvPr>
            <p:ph type="pic" sz="quarter" idx="40"/>
          </p:nvPr>
        </p:nvPicPr>
        <p:blipFill rotWithShape="1">
          <a:blip r:embed="rId4" cstate="screen">
            <a:extLst>
              <a:ext uri="{28A0092B-C50C-407E-A947-70E740481C1C}">
                <a14:useLocalDpi xmlns:a14="http://schemas.microsoft.com/office/drawing/2010/main" val="0"/>
              </a:ext>
            </a:extLst>
          </a:blip>
          <a:srcRect/>
          <a:stretch/>
        </p:blipFill>
        <p:spPr>
          <a:xfrm>
            <a:off x="7305041" y="1335752"/>
            <a:ext cx="1391577" cy="1391576"/>
          </a:xfrm>
        </p:spPr>
      </p:pic>
      <p:pic>
        <p:nvPicPr>
          <p:cNvPr id="55" name="Picture Placeholder 54" descr="Team headshot man with beard">
            <a:extLst>
              <a:ext uri="{FF2B5EF4-FFF2-40B4-BE49-F238E27FC236}">
                <a16:creationId xmlns:a16="http://schemas.microsoft.com/office/drawing/2014/main" id="{F23CFDFC-E456-4B62-B169-3E518F6B4D92}"/>
              </a:ext>
            </a:extLst>
          </p:cNvPr>
          <p:cNvPicPr>
            <a:picLocks noGrp="1" noChangeAspect="1"/>
          </p:cNvPicPr>
          <p:nvPr>
            <p:ph type="pic" sz="quarter" idx="41"/>
          </p:nvPr>
        </p:nvPicPr>
        <p:blipFill rotWithShape="1">
          <a:blip r:embed="rId5">
            <a:extLst>
              <a:ext uri="{28A0092B-C50C-407E-A947-70E740481C1C}">
                <a14:useLocalDpi xmlns:a14="http://schemas.microsoft.com/office/drawing/2010/main" val="0"/>
              </a:ext>
            </a:extLst>
          </a:blip>
          <a:srcRect/>
          <a:stretch/>
        </p:blipFill>
        <p:spPr>
          <a:xfrm>
            <a:off x="9384248" y="1326192"/>
            <a:ext cx="1391577" cy="1391576"/>
          </a:xfrm>
        </p:spPr>
      </p:pic>
      <p:sp>
        <p:nvSpPr>
          <p:cNvPr id="261" name="Text Placeholder 260">
            <a:extLst>
              <a:ext uri="{FF2B5EF4-FFF2-40B4-BE49-F238E27FC236}">
                <a16:creationId xmlns:a16="http://schemas.microsoft.com/office/drawing/2014/main" id="{3B528EB5-E06C-4ED5-95D1-0FC922CC8750}"/>
              </a:ext>
            </a:extLst>
          </p:cNvPr>
          <p:cNvSpPr>
            <a:spLocks noGrp="1"/>
          </p:cNvSpPr>
          <p:nvPr>
            <p:ph type="body" sz="quarter" idx="19"/>
          </p:nvPr>
        </p:nvSpPr>
        <p:spPr>
          <a:xfrm>
            <a:off x="2796727" y="2972370"/>
            <a:ext cx="2085792" cy="274650"/>
          </a:xfrm>
        </p:spPr>
        <p:txBody>
          <a:bodyPr/>
          <a:lstStyle/>
          <a:p>
            <a:r>
              <a:rPr lang="en-US" dirty="0"/>
              <a:t>Takuma Hayashi​​</a:t>
            </a:r>
          </a:p>
        </p:txBody>
      </p:sp>
      <p:sp>
        <p:nvSpPr>
          <p:cNvPr id="262" name="Text Placeholder 261">
            <a:extLst>
              <a:ext uri="{FF2B5EF4-FFF2-40B4-BE49-F238E27FC236}">
                <a16:creationId xmlns:a16="http://schemas.microsoft.com/office/drawing/2014/main" id="{15B31211-4F58-4F2A-9E2D-66F461BF547C}"/>
              </a:ext>
            </a:extLst>
          </p:cNvPr>
          <p:cNvSpPr>
            <a:spLocks noGrp="1"/>
          </p:cNvSpPr>
          <p:nvPr>
            <p:ph type="body" sz="quarter" idx="20"/>
          </p:nvPr>
        </p:nvSpPr>
        <p:spPr>
          <a:xfrm>
            <a:off x="2896865" y="3198338"/>
            <a:ext cx="1885516" cy="365125"/>
          </a:xfrm>
        </p:spPr>
        <p:txBody>
          <a:bodyPr/>
          <a:lstStyle/>
          <a:p>
            <a:r>
              <a:rPr lang="en-US" dirty="0"/>
              <a:t>President</a:t>
            </a:r>
          </a:p>
        </p:txBody>
      </p:sp>
      <p:sp>
        <p:nvSpPr>
          <p:cNvPr id="263" name="Text Placeholder 262">
            <a:extLst>
              <a:ext uri="{FF2B5EF4-FFF2-40B4-BE49-F238E27FC236}">
                <a16:creationId xmlns:a16="http://schemas.microsoft.com/office/drawing/2014/main" id="{AA6C7FBA-C196-4AE6-B167-6C55ED097412}"/>
              </a:ext>
            </a:extLst>
          </p:cNvPr>
          <p:cNvSpPr>
            <a:spLocks noGrp="1"/>
          </p:cNvSpPr>
          <p:nvPr>
            <p:ph type="body" sz="quarter" idx="21"/>
          </p:nvPr>
        </p:nvSpPr>
        <p:spPr>
          <a:xfrm>
            <a:off x="4898932" y="2972370"/>
            <a:ext cx="2085792" cy="274650"/>
          </a:xfrm>
        </p:spPr>
        <p:txBody>
          <a:bodyPr/>
          <a:lstStyle/>
          <a:p>
            <a:r>
              <a:rPr lang="en-US" dirty="0"/>
              <a:t>Mirjam Nilsson​​</a:t>
            </a:r>
          </a:p>
        </p:txBody>
      </p:sp>
      <p:sp>
        <p:nvSpPr>
          <p:cNvPr id="264" name="Text Placeholder 263">
            <a:extLst>
              <a:ext uri="{FF2B5EF4-FFF2-40B4-BE49-F238E27FC236}">
                <a16:creationId xmlns:a16="http://schemas.microsoft.com/office/drawing/2014/main" id="{4E5EE2B9-D150-453A-9E1D-D413883AC3CE}"/>
              </a:ext>
            </a:extLst>
          </p:cNvPr>
          <p:cNvSpPr>
            <a:spLocks noGrp="1"/>
          </p:cNvSpPr>
          <p:nvPr>
            <p:ph type="body" sz="quarter" idx="22"/>
          </p:nvPr>
        </p:nvSpPr>
        <p:spPr>
          <a:xfrm>
            <a:off x="4999070" y="3198338"/>
            <a:ext cx="1885516" cy="365125"/>
          </a:xfrm>
        </p:spPr>
        <p:txBody>
          <a:bodyPr/>
          <a:lstStyle/>
          <a:p>
            <a:r>
              <a:rPr lang="en-US" dirty="0"/>
              <a:t>Chief Executive Officer​</a:t>
            </a:r>
          </a:p>
        </p:txBody>
      </p:sp>
      <p:sp>
        <p:nvSpPr>
          <p:cNvPr id="265" name="Text Placeholder 264">
            <a:extLst>
              <a:ext uri="{FF2B5EF4-FFF2-40B4-BE49-F238E27FC236}">
                <a16:creationId xmlns:a16="http://schemas.microsoft.com/office/drawing/2014/main" id="{73864EC9-D7AB-4468-9F82-A19238933C17}"/>
              </a:ext>
            </a:extLst>
          </p:cNvPr>
          <p:cNvSpPr>
            <a:spLocks noGrp="1"/>
          </p:cNvSpPr>
          <p:nvPr>
            <p:ph type="body" sz="quarter" idx="23"/>
          </p:nvPr>
        </p:nvSpPr>
        <p:spPr>
          <a:xfrm>
            <a:off x="7000136" y="2972538"/>
            <a:ext cx="2085792" cy="274650"/>
          </a:xfrm>
        </p:spPr>
        <p:txBody>
          <a:bodyPr/>
          <a:lstStyle/>
          <a:p>
            <a:r>
              <a:rPr lang="en-US" dirty="0"/>
              <a:t>Flora Berggren​​</a:t>
            </a:r>
          </a:p>
        </p:txBody>
      </p:sp>
      <p:sp>
        <p:nvSpPr>
          <p:cNvPr id="266" name="Text Placeholder 265">
            <a:extLst>
              <a:ext uri="{FF2B5EF4-FFF2-40B4-BE49-F238E27FC236}">
                <a16:creationId xmlns:a16="http://schemas.microsoft.com/office/drawing/2014/main" id="{07875ABF-89D4-4476-BEBD-FD3F3A524249}"/>
              </a:ext>
            </a:extLst>
          </p:cNvPr>
          <p:cNvSpPr>
            <a:spLocks noGrp="1"/>
          </p:cNvSpPr>
          <p:nvPr>
            <p:ph type="body" sz="quarter" idx="24"/>
          </p:nvPr>
        </p:nvSpPr>
        <p:spPr>
          <a:xfrm>
            <a:off x="7100274" y="3198338"/>
            <a:ext cx="1885516" cy="365125"/>
          </a:xfrm>
        </p:spPr>
        <p:txBody>
          <a:bodyPr/>
          <a:lstStyle/>
          <a:p>
            <a:r>
              <a:rPr lang="en-US" dirty="0"/>
              <a:t>Chief Operations Officer​</a:t>
            </a:r>
          </a:p>
        </p:txBody>
      </p:sp>
      <p:sp>
        <p:nvSpPr>
          <p:cNvPr id="267" name="Text Placeholder 266">
            <a:extLst>
              <a:ext uri="{FF2B5EF4-FFF2-40B4-BE49-F238E27FC236}">
                <a16:creationId xmlns:a16="http://schemas.microsoft.com/office/drawing/2014/main" id="{B1015474-0465-49F3-8DB6-C8B8C83D059E}"/>
              </a:ext>
            </a:extLst>
          </p:cNvPr>
          <p:cNvSpPr>
            <a:spLocks noGrp="1"/>
          </p:cNvSpPr>
          <p:nvPr>
            <p:ph type="body" sz="quarter" idx="25"/>
          </p:nvPr>
        </p:nvSpPr>
        <p:spPr>
          <a:xfrm>
            <a:off x="9095950" y="2972370"/>
            <a:ext cx="2085792" cy="274650"/>
          </a:xfrm>
        </p:spPr>
        <p:txBody>
          <a:bodyPr/>
          <a:lstStyle/>
          <a:p>
            <a:r>
              <a:rPr lang="en-US" dirty="0"/>
              <a:t>Rajesh Santoshi​​</a:t>
            </a:r>
          </a:p>
        </p:txBody>
      </p:sp>
      <p:sp>
        <p:nvSpPr>
          <p:cNvPr id="268" name="Text Placeholder 267">
            <a:extLst>
              <a:ext uri="{FF2B5EF4-FFF2-40B4-BE49-F238E27FC236}">
                <a16:creationId xmlns:a16="http://schemas.microsoft.com/office/drawing/2014/main" id="{D0848036-1420-4B8F-A927-CBE8061162FC}"/>
              </a:ext>
            </a:extLst>
          </p:cNvPr>
          <p:cNvSpPr>
            <a:spLocks noGrp="1"/>
          </p:cNvSpPr>
          <p:nvPr>
            <p:ph type="body" sz="quarter" idx="26"/>
          </p:nvPr>
        </p:nvSpPr>
        <p:spPr>
          <a:xfrm>
            <a:off x="9196088" y="3198338"/>
            <a:ext cx="1885516" cy="365125"/>
          </a:xfrm>
        </p:spPr>
        <p:txBody>
          <a:bodyPr/>
          <a:lstStyle/>
          <a:p>
            <a:r>
              <a:rPr lang="en-US" dirty="0"/>
              <a:t>VP Marketing​</a:t>
            </a:r>
          </a:p>
        </p:txBody>
      </p:sp>
      <p:pic>
        <p:nvPicPr>
          <p:cNvPr id="59" name="Picture Placeholder 58" descr="A person wearing glasses">
            <a:extLst>
              <a:ext uri="{FF2B5EF4-FFF2-40B4-BE49-F238E27FC236}">
                <a16:creationId xmlns:a16="http://schemas.microsoft.com/office/drawing/2014/main" id="{626ECF90-59BC-4F2B-BBE1-E3C278CB2688}"/>
              </a:ext>
            </a:extLst>
          </p:cNvPr>
          <p:cNvPicPr>
            <a:picLocks noGrp="1" noChangeAspect="1"/>
          </p:cNvPicPr>
          <p:nvPr>
            <p:ph type="pic" sz="quarter" idx="42"/>
          </p:nvPr>
        </p:nvPicPr>
        <p:blipFill rotWithShape="1">
          <a:blip r:embed="rId6" cstate="screen">
            <a:extLst>
              <a:ext uri="{28A0092B-C50C-407E-A947-70E740481C1C}">
                <a14:useLocalDpi xmlns:a14="http://schemas.microsoft.com/office/drawing/2010/main" val="0"/>
              </a:ext>
            </a:extLst>
          </a:blip>
          <a:srcRect/>
          <a:stretch/>
        </p:blipFill>
        <p:spPr>
          <a:xfrm>
            <a:off x="3136338" y="3967833"/>
            <a:ext cx="1391577" cy="1391576"/>
          </a:xfrm>
        </p:spPr>
      </p:pic>
      <p:pic>
        <p:nvPicPr>
          <p:cNvPr id="63" name="Picture Placeholder 62" descr="A person with curly hair">
            <a:extLst>
              <a:ext uri="{FF2B5EF4-FFF2-40B4-BE49-F238E27FC236}">
                <a16:creationId xmlns:a16="http://schemas.microsoft.com/office/drawing/2014/main" id="{12DE1073-A7D7-4B15-97E5-5223F966A93D}"/>
              </a:ext>
            </a:extLst>
          </p:cNvPr>
          <p:cNvPicPr>
            <a:picLocks noGrp="1" noChangeAspect="1"/>
          </p:cNvPicPr>
          <p:nvPr>
            <p:ph type="pic" sz="quarter" idx="43"/>
          </p:nvPr>
        </p:nvPicPr>
        <p:blipFill rotWithShape="1">
          <a:blip r:embed="rId7" cstate="screen">
            <a:extLst>
              <a:ext uri="{28A0092B-C50C-407E-A947-70E740481C1C}">
                <a14:useLocalDpi xmlns:a14="http://schemas.microsoft.com/office/drawing/2010/main" val="0"/>
              </a:ext>
            </a:extLst>
          </a:blip>
          <a:srcRect/>
          <a:stretch/>
        </p:blipFill>
        <p:spPr>
          <a:xfrm>
            <a:off x="5209990" y="3967100"/>
            <a:ext cx="1391577" cy="1391576"/>
          </a:xfrm>
        </p:spPr>
      </p:pic>
      <p:pic>
        <p:nvPicPr>
          <p:cNvPr id="259" name="Picture Placeholder 258" descr="A person smiling for the camera">
            <a:extLst>
              <a:ext uri="{FF2B5EF4-FFF2-40B4-BE49-F238E27FC236}">
                <a16:creationId xmlns:a16="http://schemas.microsoft.com/office/drawing/2014/main" id="{4834A02F-4080-4730-844D-49401E4CB45C}"/>
              </a:ext>
            </a:extLst>
          </p:cNvPr>
          <p:cNvPicPr>
            <a:picLocks noGrp="1" noChangeAspect="1"/>
          </p:cNvPicPr>
          <p:nvPr>
            <p:ph type="pic" sz="quarter" idx="44"/>
          </p:nvPr>
        </p:nvPicPr>
        <p:blipFill rotWithShape="1">
          <a:blip r:embed="rId8" cstate="screen">
            <a:extLst>
              <a:ext uri="{28A0092B-C50C-407E-A947-70E740481C1C}">
                <a14:useLocalDpi xmlns:a14="http://schemas.microsoft.com/office/drawing/2010/main" val="0"/>
              </a:ext>
            </a:extLst>
          </a:blip>
          <a:srcRect/>
          <a:stretch/>
        </p:blipFill>
        <p:spPr>
          <a:xfrm>
            <a:off x="7305040" y="3976660"/>
            <a:ext cx="1391577" cy="1391576"/>
          </a:xfrm>
        </p:spPr>
      </p:pic>
      <p:pic>
        <p:nvPicPr>
          <p:cNvPr id="281" name="Picture Placeholder 280" descr="A person smiling for the camera">
            <a:extLst>
              <a:ext uri="{FF2B5EF4-FFF2-40B4-BE49-F238E27FC236}">
                <a16:creationId xmlns:a16="http://schemas.microsoft.com/office/drawing/2014/main" id="{EA033618-7119-454B-AA08-8353379B217F}"/>
              </a:ext>
            </a:extLst>
          </p:cNvPr>
          <p:cNvPicPr>
            <a:picLocks noGrp="1" noChangeAspect="1"/>
          </p:cNvPicPr>
          <p:nvPr>
            <p:ph type="pic" sz="quarter" idx="45"/>
          </p:nvPr>
        </p:nvPicPr>
        <p:blipFill rotWithShape="1">
          <a:blip r:embed="rId9" cstate="screen">
            <a:extLst>
              <a:ext uri="{28A0092B-C50C-407E-A947-70E740481C1C}">
                <a14:useLocalDpi xmlns:a14="http://schemas.microsoft.com/office/drawing/2010/main" val="0"/>
              </a:ext>
            </a:extLst>
          </a:blip>
          <a:srcRect/>
          <a:stretch/>
        </p:blipFill>
        <p:spPr>
          <a:xfrm>
            <a:off x="9384247" y="3967100"/>
            <a:ext cx="1391577" cy="1391576"/>
          </a:xfrm>
        </p:spPr>
      </p:pic>
      <p:sp>
        <p:nvSpPr>
          <p:cNvPr id="269" name="Text Placeholder 268">
            <a:extLst>
              <a:ext uri="{FF2B5EF4-FFF2-40B4-BE49-F238E27FC236}">
                <a16:creationId xmlns:a16="http://schemas.microsoft.com/office/drawing/2014/main" id="{060F23A0-4476-49CA-8AFA-35D2A5F2E5DB}"/>
              </a:ext>
            </a:extLst>
          </p:cNvPr>
          <p:cNvSpPr>
            <a:spLocks noGrp="1"/>
          </p:cNvSpPr>
          <p:nvPr>
            <p:ph type="body" sz="quarter" idx="31"/>
          </p:nvPr>
        </p:nvSpPr>
        <p:spPr>
          <a:xfrm>
            <a:off x="2796727" y="5587307"/>
            <a:ext cx="2085792" cy="274650"/>
          </a:xfrm>
        </p:spPr>
        <p:txBody>
          <a:bodyPr/>
          <a:lstStyle/>
          <a:p>
            <a:r>
              <a:rPr lang="en-US" dirty="0"/>
              <a:t>Graham Barnes​</a:t>
            </a:r>
          </a:p>
        </p:txBody>
      </p:sp>
      <p:sp>
        <p:nvSpPr>
          <p:cNvPr id="270" name="Text Placeholder 269">
            <a:extLst>
              <a:ext uri="{FF2B5EF4-FFF2-40B4-BE49-F238E27FC236}">
                <a16:creationId xmlns:a16="http://schemas.microsoft.com/office/drawing/2014/main" id="{9B604063-7C9C-4FEF-9A10-0D259CEC58C8}"/>
              </a:ext>
            </a:extLst>
          </p:cNvPr>
          <p:cNvSpPr>
            <a:spLocks noGrp="1"/>
          </p:cNvSpPr>
          <p:nvPr>
            <p:ph type="body" sz="quarter" idx="32"/>
          </p:nvPr>
        </p:nvSpPr>
        <p:spPr>
          <a:xfrm>
            <a:off x="2896865" y="5813275"/>
            <a:ext cx="1885516" cy="365125"/>
          </a:xfrm>
        </p:spPr>
        <p:txBody>
          <a:bodyPr/>
          <a:lstStyle/>
          <a:p>
            <a:r>
              <a:rPr lang="en-US" dirty="0"/>
              <a:t>VP Product​</a:t>
            </a:r>
          </a:p>
        </p:txBody>
      </p:sp>
      <p:sp>
        <p:nvSpPr>
          <p:cNvPr id="271" name="Text Placeholder 270">
            <a:extLst>
              <a:ext uri="{FF2B5EF4-FFF2-40B4-BE49-F238E27FC236}">
                <a16:creationId xmlns:a16="http://schemas.microsoft.com/office/drawing/2014/main" id="{E707572D-7863-49B8-B805-420CDCB107F0}"/>
              </a:ext>
            </a:extLst>
          </p:cNvPr>
          <p:cNvSpPr>
            <a:spLocks noGrp="1"/>
          </p:cNvSpPr>
          <p:nvPr>
            <p:ph type="body" sz="quarter" idx="33"/>
          </p:nvPr>
        </p:nvSpPr>
        <p:spPr>
          <a:xfrm>
            <a:off x="4898932" y="5587307"/>
            <a:ext cx="2085792" cy="274650"/>
          </a:xfrm>
        </p:spPr>
        <p:txBody>
          <a:bodyPr/>
          <a:lstStyle/>
          <a:p>
            <a:r>
              <a:rPr lang="en-US" dirty="0"/>
              <a:t>Rowan Murphy​</a:t>
            </a:r>
          </a:p>
        </p:txBody>
      </p:sp>
      <p:sp>
        <p:nvSpPr>
          <p:cNvPr id="272" name="Text Placeholder 271">
            <a:extLst>
              <a:ext uri="{FF2B5EF4-FFF2-40B4-BE49-F238E27FC236}">
                <a16:creationId xmlns:a16="http://schemas.microsoft.com/office/drawing/2014/main" id="{C85B6129-3709-43BC-B78D-24BE1D20694F}"/>
              </a:ext>
            </a:extLst>
          </p:cNvPr>
          <p:cNvSpPr>
            <a:spLocks noGrp="1"/>
          </p:cNvSpPr>
          <p:nvPr>
            <p:ph type="body" sz="quarter" idx="34"/>
          </p:nvPr>
        </p:nvSpPr>
        <p:spPr>
          <a:xfrm>
            <a:off x="4999070" y="5813275"/>
            <a:ext cx="1885516" cy="365125"/>
          </a:xfrm>
        </p:spPr>
        <p:txBody>
          <a:bodyPr/>
          <a:lstStyle/>
          <a:p>
            <a:r>
              <a:rPr lang="en-US" dirty="0"/>
              <a:t>SEO Strategist​</a:t>
            </a:r>
          </a:p>
        </p:txBody>
      </p:sp>
      <p:sp>
        <p:nvSpPr>
          <p:cNvPr id="273" name="Text Placeholder 272">
            <a:extLst>
              <a:ext uri="{FF2B5EF4-FFF2-40B4-BE49-F238E27FC236}">
                <a16:creationId xmlns:a16="http://schemas.microsoft.com/office/drawing/2014/main" id="{0140E9D5-05CF-46F9-8F0A-D26D1C300323}"/>
              </a:ext>
            </a:extLst>
          </p:cNvPr>
          <p:cNvSpPr>
            <a:spLocks noGrp="1"/>
          </p:cNvSpPr>
          <p:nvPr>
            <p:ph type="body" sz="quarter" idx="35"/>
          </p:nvPr>
        </p:nvSpPr>
        <p:spPr>
          <a:xfrm>
            <a:off x="7000136" y="5587475"/>
            <a:ext cx="2085792" cy="274650"/>
          </a:xfrm>
        </p:spPr>
        <p:txBody>
          <a:bodyPr/>
          <a:lstStyle/>
          <a:p>
            <a:r>
              <a:rPr lang="en-US" dirty="0"/>
              <a:t>Elizabeth Moore​</a:t>
            </a:r>
          </a:p>
        </p:txBody>
      </p:sp>
      <p:sp>
        <p:nvSpPr>
          <p:cNvPr id="274" name="Text Placeholder 273">
            <a:extLst>
              <a:ext uri="{FF2B5EF4-FFF2-40B4-BE49-F238E27FC236}">
                <a16:creationId xmlns:a16="http://schemas.microsoft.com/office/drawing/2014/main" id="{0ACBBA68-B2EC-48C6-A722-9A401C21CFF3}"/>
              </a:ext>
            </a:extLst>
          </p:cNvPr>
          <p:cNvSpPr>
            <a:spLocks noGrp="1"/>
          </p:cNvSpPr>
          <p:nvPr>
            <p:ph type="body" sz="quarter" idx="36"/>
          </p:nvPr>
        </p:nvSpPr>
        <p:spPr>
          <a:xfrm>
            <a:off x="7100274" y="5813275"/>
            <a:ext cx="1885516" cy="365125"/>
          </a:xfrm>
        </p:spPr>
        <p:txBody>
          <a:bodyPr/>
          <a:lstStyle/>
          <a:p>
            <a:r>
              <a:rPr lang="en-US" dirty="0"/>
              <a:t>Product Designer​</a:t>
            </a:r>
          </a:p>
        </p:txBody>
      </p:sp>
      <p:sp>
        <p:nvSpPr>
          <p:cNvPr id="275" name="Text Placeholder 274">
            <a:extLst>
              <a:ext uri="{FF2B5EF4-FFF2-40B4-BE49-F238E27FC236}">
                <a16:creationId xmlns:a16="http://schemas.microsoft.com/office/drawing/2014/main" id="{D3CF2955-2D46-45EE-A32F-C03ACB6DAB7B}"/>
              </a:ext>
            </a:extLst>
          </p:cNvPr>
          <p:cNvSpPr>
            <a:spLocks noGrp="1"/>
          </p:cNvSpPr>
          <p:nvPr>
            <p:ph type="body" sz="quarter" idx="37"/>
          </p:nvPr>
        </p:nvSpPr>
        <p:spPr>
          <a:xfrm>
            <a:off x="9095950" y="5587307"/>
            <a:ext cx="2085792" cy="274650"/>
          </a:xfrm>
        </p:spPr>
        <p:txBody>
          <a:bodyPr/>
          <a:lstStyle/>
          <a:p>
            <a:r>
              <a:rPr lang="en-US" dirty="0"/>
              <a:t>Robin Kline​</a:t>
            </a:r>
          </a:p>
        </p:txBody>
      </p:sp>
      <p:sp>
        <p:nvSpPr>
          <p:cNvPr id="276" name="Text Placeholder 275">
            <a:extLst>
              <a:ext uri="{FF2B5EF4-FFF2-40B4-BE49-F238E27FC236}">
                <a16:creationId xmlns:a16="http://schemas.microsoft.com/office/drawing/2014/main" id="{A514F4ED-057A-4AAF-A3BE-A73CA3890F46}"/>
              </a:ext>
            </a:extLst>
          </p:cNvPr>
          <p:cNvSpPr>
            <a:spLocks noGrp="1"/>
          </p:cNvSpPr>
          <p:nvPr>
            <p:ph type="body" sz="quarter" idx="38"/>
          </p:nvPr>
        </p:nvSpPr>
        <p:spPr>
          <a:xfrm>
            <a:off x="9192018" y="5813275"/>
            <a:ext cx="1885515" cy="365125"/>
          </a:xfrm>
        </p:spPr>
        <p:txBody>
          <a:bodyPr/>
          <a:lstStyle/>
          <a:p>
            <a:r>
              <a:rPr lang="en-US" dirty="0"/>
              <a:t>Content Developer​</a:t>
            </a:r>
          </a:p>
        </p:txBody>
      </p:sp>
      <p:sp>
        <p:nvSpPr>
          <p:cNvPr id="3" name="Footer Placeholder 2">
            <a:extLst>
              <a:ext uri="{FF2B5EF4-FFF2-40B4-BE49-F238E27FC236}">
                <a16:creationId xmlns:a16="http://schemas.microsoft.com/office/drawing/2014/main" id="{A153E769-4F0D-4D0D-BDB3-105F2517074D}"/>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1B84DAF4-634B-40FC-9DAF-839B8E934D99}"/>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67</a:t>
            </a:fld>
            <a:endParaRPr lang="en-US" dirty="0"/>
          </a:p>
        </p:txBody>
      </p:sp>
      <p:sp>
        <p:nvSpPr>
          <p:cNvPr id="278" name="Date Placeholder 277">
            <a:extLst>
              <a:ext uri="{FF2B5EF4-FFF2-40B4-BE49-F238E27FC236}">
                <a16:creationId xmlns:a16="http://schemas.microsoft.com/office/drawing/2014/main" id="{D2BD6615-FC04-4A3C-B0F0-5C12B53EF3FB}"/>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14676847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56C6724C-9FF7-4DF9-B366-D5C52888E8C0}"/>
              </a:ext>
            </a:extLst>
          </p:cNvPr>
          <p:cNvSpPr>
            <a:spLocks noGrp="1"/>
          </p:cNvSpPr>
          <p:nvPr>
            <p:ph type="title"/>
          </p:nvPr>
        </p:nvSpPr>
        <p:spPr>
          <a:xfrm>
            <a:off x="3131507" y="412356"/>
            <a:ext cx="5561556" cy="567670"/>
          </a:xfrm>
        </p:spPr>
        <p:txBody>
          <a:bodyPr/>
          <a:lstStyle/>
          <a:p>
            <a:r>
              <a:rPr lang="en-US" dirty="0"/>
              <a:t>Funding</a:t>
            </a:r>
          </a:p>
        </p:txBody>
      </p:sp>
      <p:sp>
        <p:nvSpPr>
          <p:cNvPr id="121" name="Text Placeholder 120">
            <a:extLst>
              <a:ext uri="{FF2B5EF4-FFF2-40B4-BE49-F238E27FC236}">
                <a16:creationId xmlns:a16="http://schemas.microsoft.com/office/drawing/2014/main" id="{3EC3454A-0EA5-4C3A-B450-DDFF5E5870F2}"/>
              </a:ext>
            </a:extLst>
          </p:cNvPr>
          <p:cNvSpPr>
            <a:spLocks noGrp="1"/>
          </p:cNvSpPr>
          <p:nvPr>
            <p:ph type="body" sz="quarter" idx="21"/>
          </p:nvPr>
        </p:nvSpPr>
        <p:spPr>
          <a:xfrm>
            <a:off x="930273" y="2216292"/>
            <a:ext cx="1611892" cy="1151632"/>
          </a:xfrm>
        </p:spPr>
        <p:txBody>
          <a:bodyPr/>
          <a:lstStyle/>
          <a:p>
            <a:r>
              <a:rPr lang="en-US" dirty="0"/>
              <a:t>12K</a:t>
            </a:r>
          </a:p>
        </p:txBody>
      </p:sp>
      <p:sp>
        <p:nvSpPr>
          <p:cNvPr id="122" name="Text Placeholder 121">
            <a:extLst>
              <a:ext uri="{FF2B5EF4-FFF2-40B4-BE49-F238E27FC236}">
                <a16:creationId xmlns:a16="http://schemas.microsoft.com/office/drawing/2014/main" id="{9B62333D-A92E-480A-B410-E38591B9F824}"/>
              </a:ext>
            </a:extLst>
          </p:cNvPr>
          <p:cNvSpPr>
            <a:spLocks noGrp="1"/>
          </p:cNvSpPr>
          <p:nvPr>
            <p:ph type="body" sz="quarter" idx="22"/>
          </p:nvPr>
        </p:nvSpPr>
        <p:spPr>
          <a:xfrm>
            <a:off x="3613801" y="2216293"/>
            <a:ext cx="1611892" cy="1151632"/>
          </a:xfrm>
        </p:spPr>
        <p:txBody>
          <a:bodyPr/>
          <a:lstStyle/>
          <a:p>
            <a:r>
              <a:rPr lang="en-US" dirty="0"/>
              <a:t>14K</a:t>
            </a:r>
          </a:p>
        </p:txBody>
      </p:sp>
      <p:sp>
        <p:nvSpPr>
          <p:cNvPr id="123" name="Text Placeholder 122">
            <a:extLst>
              <a:ext uri="{FF2B5EF4-FFF2-40B4-BE49-F238E27FC236}">
                <a16:creationId xmlns:a16="http://schemas.microsoft.com/office/drawing/2014/main" id="{FB3CE12F-738B-455E-9355-23BD96C57029}"/>
              </a:ext>
            </a:extLst>
          </p:cNvPr>
          <p:cNvSpPr>
            <a:spLocks noGrp="1"/>
          </p:cNvSpPr>
          <p:nvPr>
            <p:ph type="body" sz="quarter" idx="23"/>
          </p:nvPr>
        </p:nvSpPr>
        <p:spPr>
          <a:xfrm>
            <a:off x="6297329" y="2216293"/>
            <a:ext cx="1611892" cy="1151632"/>
          </a:xfrm>
        </p:spPr>
        <p:txBody>
          <a:bodyPr/>
          <a:lstStyle/>
          <a:p>
            <a:r>
              <a:rPr lang="en-US" dirty="0"/>
              <a:t>32K</a:t>
            </a:r>
          </a:p>
        </p:txBody>
      </p:sp>
      <p:sp>
        <p:nvSpPr>
          <p:cNvPr id="124" name="Text Placeholder 123">
            <a:extLst>
              <a:ext uri="{FF2B5EF4-FFF2-40B4-BE49-F238E27FC236}">
                <a16:creationId xmlns:a16="http://schemas.microsoft.com/office/drawing/2014/main" id="{88FF8AD0-5502-494F-B9DF-E65EEB0F074D}"/>
              </a:ext>
            </a:extLst>
          </p:cNvPr>
          <p:cNvSpPr>
            <a:spLocks noGrp="1"/>
          </p:cNvSpPr>
          <p:nvPr>
            <p:ph type="body" sz="quarter" idx="24"/>
          </p:nvPr>
        </p:nvSpPr>
        <p:spPr>
          <a:xfrm>
            <a:off x="8980856" y="2216293"/>
            <a:ext cx="1611892" cy="1151632"/>
          </a:xfrm>
        </p:spPr>
        <p:txBody>
          <a:bodyPr/>
          <a:lstStyle/>
          <a:p>
            <a:r>
              <a:rPr lang="en-US" dirty="0"/>
              <a:t>82K</a:t>
            </a:r>
          </a:p>
        </p:txBody>
      </p:sp>
      <p:sp>
        <p:nvSpPr>
          <p:cNvPr id="17" name="Text Placeholder 16">
            <a:extLst>
              <a:ext uri="{FF2B5EF4-FFF2-40B4-BE49-F238E27FC236}">
                <a16:creationId xmlns:a16="http://schemas.microsoft.com/office/drawing/2014/main" id="{485F1817-57FD-4E22-B791-FB703191695E}"/>
              </a:ext>
            </a:extLst>
          </p:cNvPr>
          <p:cNvSpPr>
            <a:spLocks noGrp="1"/>
          </p:cNvSpPr>
          <p:nvPr>
            <p:ph type="body" sz="quarter" idx="12"/>
          </p:nvPr>
        </p:nvSpPr>
        <p:spPr>
          <a:xfrm>
            <a:off x="545026" y="3927568"/>
            <a:ext cx="2382386" cy="613702"/>
          </a:xfrm>
        </p:spPr>
        <p:txBody>
          <a:bodyPr/>
          <a:lstStyle/>
          <a:p>
            <a:r>
              <a:rPr lang="en-US" dirty="0"/>
              <a:t>Property</a:t>
            </a:r>
          </a:p>
        </p:txBody>
      </p:sp>
      <p:sp>
        <p:nvSpPr>
          <p:cNvPr id="57" name="Text Placeholder 56">
            <a:extLst>
              <a:ext uri="{FF2B5EF4-FFF2-40B4-BE49-F238E27FC236}">
                <a16:creationId xmlns:a16="http://schemas.microsoft.com/office/drawing/2014/main" id="{7A15FA0D-1700-430B-B189-08D820F8FDA8}"/>
              </a:ext>
            </a:extLst>
          </p:cNvPr>
          <p:cNvSpPr>
            <a:spLocks noGrp="1"/>
          </p:cNvSpPr>
          <p:nvPr>
            <p:ph type="body" sz="quarter" idx="13"/>
          </p:nvPr>
        </p:nvSpPr>
        <p:spPr>
          <a:xfrm>
            <a:off x="545026" y="4519311"/>
            <a:ext cx="2382386" cy="857935"/>
          </a:xfrm>
        </p:spPr>
        <p:txBody>
          <a:bodyPr/>
          <a:lstStyle/>
          <a:p>
            <a:r>
              <a:rPr lang="en-ZA" dirty="0"/>
              <a:t>Revenue obtained from property rentals​</a:t>
            </a:r>
          </a:p>
        </p:txBody>
      </p:sp>
      <p:sp>
        <p:nvSpPr>
          <p:cNvPr id="19" name="Text Placeholder 18">
            <a:extLst>
              <a:ext uri="{FF2B5EF4-FFF2-40B4-BE49-F238E27FC236}">
                <a16:creationId xmlns:a16="http://schemas.microsoft.com/office/drawing/2014/main" id="{116241FF-379D-4C5E-A5A9-5ACCE975E40A}"/>
              </a:ext>
            </a:extLst>
          </p:cNvPr>
          <p:cNvSpPr>
            <a:spLocks noGrp="1"/>
          </p:cNvSpPr>
          <p:nvPr>
            <p:ph type="body" sz="quarter" idx="15"/>
          </p:nvPr>
        </p:nvSpPr>
        <p:spPr>
          <a:xfrm>
            <a:off x="3228554" y="3927568"/>
            <a:ext cx="2382386" cy="613702"/>
          </a:xfrm>
        </p:spPr>
        <p:txBody>
          <a:bodyPr/>
          <a:lstStyle/>
          <a:p>
            <a:r>
              <a:rPr lang="en-US" dirty="0"/>
              <a:t>Angel Investments</a:t>
            </a:r>
          </a:p>
        </p:txBody>
      </p:sp>
      <p:sp>
        <p:nvSpPr>
          <p:cNvPr id="58" name="Text Placeholder 57">
            <a:extLst>
              <a:ext uri="{FF2B5EF4-FFF2-40B4-BE49-F238E27FC236}">
                <a16:creationId xmlns:a16="http://schemas.microsoft.com/office/drawing/2014/main" id="{3631C29B-F1C1-494F-AC0D-218DEF3535CD}"/>
              </a:ext>
            </a:extLst>
          </p:cNvPr>
          <p:cNvSpPr>
            <a:spLocks noGrp="1"/>
          </p:cNvSpPr>
          <p:nvPr>
            <p:ph type="body" sz="quarter" idx="16"/>
          </p:nvPr>
        </p:nvSpPr>
        <p:spPr>
          <a:xfrm>
            <a:off x="3228554" y="4519311"/>
            <a:ext cx="2382386" cy="857935"/>
          </a:xfrm>
        </p:spPr>
        <p:txBody>
          <a:bodyPr/>
          <a:lstStyle/>
          <a:p>
            <a:r>
              <a:rPr lang="en-ZA" dirty="0"/>
              <a:t>Amount obtained through other investors​</a:t>
            </a:r>
          </a:p>
        </p:txBody>
      </p:sp>
      <p:sp>
        <p:nvSpPr>
          <p:cNvPr id="21" name="Text Placeholder 20">
            <a:extLst>
              <a:ext uri="{FF2B5EF4-FFF2-40B4-BE49-F238E27FC236}">
                <a16:creationId xmlns:a16="http://schemas.microsoft.com/office/drawing/2014/main" id="{80403D31-4B7A-4D06-B2C8-5671B2040902}"/>
              </a:ext>
            </a:extLst>
          </p:cNvPr>
          <p:cNvSpPr>
            <a:spLocks noGrp="1"/>
          </p:cNvSpPr>
          <p:nvPr>
            <p:ph type="body" sz="quarter" idx="17"/>
          </p:nvPr>
        </p:nvSpPr>
        <p:spPr>
          <a:xfrm>
            <a:off x="5912082" y="3927568"/>
            <a:ext cx="2382386" cy="613702"/>
          </a:xfrm>
        </p:spPr>
        <p:txBody>
          <a:bodyPr/>
          <a:lstStyle/>
          <a:p>
            <a:r>
              <a:rPr lang="en-US" dirty="0"/>
              <a:t>Cash</a:t>
            </a:r>
          </a:p>
        </p:txBody>
      </p:sp>
      <p:sp>
        <p:nvSpPr>
          <p:cNvPr id="59" name="Text Placeholder 58">
            <a:extLst>
              <a:ext uri="{FF2B5EF4-FFF2-40B4-BE49-F238E27FC236}">
                <a16:creationId xmlns:a16="http://schemas.microsoft.com/office/drawing/2014/main" id="{FD4CD6F4-17BE-49EF-BE2E-F9D3790441B6}"/>
              </a:ext>
            </a:extLst>
          </p:cNvPr>
          <p:cNvSpPr>
            <a:spLocks noGrp="1"/>
          </p:cNvSpPr>
          <p:nvPr>
            <p:ph type="body" sz="quarter" idx="18"/>
          </p:nvPr>
        </p:nvSpPr>
        <p:spPr>
          <a:xfrm>
            <a:off x="5912082" y="4519311"/>
            <a:ext cx="2382386" cy="857935"/>
          </a:xfrm>
        </p:spPr>
        <p:txBody>
          <a:bodyPr/>
          <a:lstStyle/>
          <a:p>
            <a:r>
              <a:rPr lang="en-ZA" dirty="0"/>
              <a:t>Liquid cash we have on hand</a:t>
            </a:r>
            <a:r>
              <a:rPr lang="en-US" dirty="0"/>
              <a:t>​</a:t>
            </a:r>
          </a:p>
        </p:txBody>
      </p:sp>
      <p:sp>
        <p:nvSpPr>
          <p:cNvPr id="23" name="Text Placeholder 22">
            <a:extLst>
              <a:ext uri="{FF2B5EF4-FFF2-40B4-BE49-F238E27FC236}">
                <a16:creationId xmlns:a16="http://schemas.microsoft.com/office/drawing/2014/main" id="{E1846A24-F89C-4782-A3CB-3C8B710BC77B}"/>
              </a:ext>
            </a:extLst>
          </p:cNvPr>
          <p:cNvSpPr>
            <a:spLocks noGrp="1"/>
          </p:cNvSpPr>
          <p:nvPr>
            <p:ph type="body" sz="quarter" idx="19"/>
          </p:nvPr>
        </p:nvSpPr>
        <p:spPr>
          <a:xfrm>
            <a:off x="8595609" y="3927568"/>
            <a:ext cx="2382386" cy="613702"/>
          </a:xfrm>
        </p:spPr>
        <p:txBody>
          <a:bodyPr/>
          <a:lstStyle/>
          <a:p>
            <a:r>
              <a:rPr lang="en-US" dirty="0"/>
              <a:t>Shares</a:t>
            </a:r>
          </a:p>
        </p:txBody>
      </p:sp>
      <p:sp>
        <p:nvSpPr>
          <p:cNvPr id="60" name="Text Placeholder 59">
            <a:extLst>
              <a:ext uri="{FF2B5EF4-FFF2-40B4-BE49-F238E27FC236}">
                <a16:creationId xmlns:a16="http://schemas.microsoft.com/office/drawing/2014/main" id="{B0B21CE3-707A-4A45-B46E-7E000F5052C2}"/>
              </a:ext>
            </a:extLst>
          </p:cNvPr>
          <p:cNvSpPr>
            <a:spLocks noGrp="1"/>
          </p:cNvSpPr>
          <p:nvPr>
            <p:ph type="body" sz="quarter" idx="20"/>
          </p:nvPr>
        </p:nvSpPr>
        <p:spPr>
          <a:xfrm>
            <a:off x="8595609" y="4519311"/>
            <a:ext cx="2382386" cy="857935"/>
          </a:xfrm>
        </p:spPr>
        <p:txBody>
          <a:bodyPr/>
          <a:lstStyle/>
          <a:p>
            <a:r>
              <a:rPr lang="en-ZA" dirty="0"/>
              <a:t>Number of shares converted into USD​</a:t>
            </a:r>
          </a:p>
        </p:txBody>
      </p:sp>
      <p:sp>
        <p:nvSpPr>
          <p:cNvPr id="254" name="Footer Placeholder 253">
            <a:extLst>
              <a:ext uri="{FF2B5EF4-FFF2-40B4-BE49-F238E27FC236}">
                <a16:creationId xmlns:a16="http://schemas.microsoft.com/office/drawing/2014/main" id="{9DF4D139-9BDD-4805-9790-7AE16FDFB6EC}"/>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255" name="Slide Number Placeholder 254">
            <a:extLst>
              <a:ext uri="{FF2B5EF4-FFF2-40B4-BE49-F238E27FC236}">
                <a16:creationId xmlns:a16="http://schemas.microsoft.com/office/drawing/2014/main" id="{0911F1E0-1FA7-400E-8710-DAAD103CDD47}"/>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68</a:t>
            </a:fld>
            <a:endParaRPr lang="en-US" dirty="0"/>
          </a:p>
        </p:txBody>
      </p:sp>
      <p:sp>
        <p:nvSpPr>
          <p:cNvPr id="434" name="Date Placeholder 433">
            <a:extLst>
              <a:ext uri="{FF2B5EF4-FFF2-40B4-BE49-F238E27FC236}">
                <a16:creationId xmlns:a16="http://schemas.microsoft.com/office/drawing/2014/main" id="{0377EB1E-65F5-456C-9DB1-7FB8F5C77211}"/>
              </a:ext>
            </a:extLst>
          </p:cNvPr>
          <p:cNvSpPr>
            <a:spLocks noGrp="1"/>
          </p:cNvSpPr>
          <p:nvPr>
            <p:ph type="dt" sz="half" idx="2"/>
          </p:nvPr>
        </p:nvSpPr>
        <p:spPr>
          <a:xfrm rot="5400000">
            <a:off x="10595991" y="5074920"/>
            <a:ext cx="2647667" cy="365125"/>
          </a:xfrm>
        </p:spPr>
        <p:txBody>
          <a:bodyPr/>
          <a:lstStyle/>
          <a:p>
            <a:r>
              <a:rPr lang="en-US" dirty="0"/>
              <a:t>May 21, 20XX</a:t>
            </a:r>
          </a:p>
        </p:txBody>
      </p:sp>
      <p:grpSp>
        <p:nvGrpSpPr>
          <p:cNvPr id="18" name="Graphic 17">
            <a:extLst>
              <a:ext uri="{FF2B5EF4-FFF2-40B4-BE49-F238E27FC236}">
                <a16:creationId xmlns:a16="http://schemas.microsoft.com/office/drawing/2014/main" id="{6AB4C7D7-85FD-45DC-B118-5116A234F3BC}"/>
              </a:ext>
              <a:ext uri="{C183D7F6-B498-43B3-948B-1728B52AA6E4}">
                <adec:decorative xmlns:adec="http://schemas.microsoft.com/office/drawing/2017/decorative" val="1"/>
              </a:ext>
            </a:extLst>
          </p:cNvPr>
          <p:cNvGrpSpPr/>
          <p:nvPr/>
        </p:nvGrpSpPr>
        <p:grpSpPr>
          <a:xfrm>
            <a:off x="824932" y="1880822"/>
            <a:ext cx="1822574" cy="1822573"/>
            <a:chOff x="545026" y="3295434"/>
            <a:chExt cx="2382386" cy="2382385"/>
          </a:xfrm>
        </p:grpSpPr>
        <p:sp>
          <p:nvSpPr>
            <p:cNvPr id="20" name="Graphic 17">
              <a:extLst>
                <a:ext uri="{FF2B5EF4-FFF2-40B4-BE49-F238E27FC236}">
                  <a16:creationId xmlns:a16="http://schemas.microsoft.com/office/drawing/2014/main" id="{42D5DCDC-AC8E-47BA-9E78-438F00FF3204}"/>
                </a:ext>
              </a:extLst>
            </p:cNvPr>
            <p:cNvSpPr/>
            <p:nvPr/>
          </p:nvSpPr>
          <p:spPr>
            <a:xfrm>
              <a:off x="545026" y="3372572"/>
              <a:ext cx="2382386" cy="2305247"/>
            </a:xfrm>
            <a:custGeom>
              <a:avLst/>
              <a:gdLst>
                <a:gd name="connsiteX0" fmla="*/ 1613719 w 2382386"/>
                <a:gd name="connsiteY0" fmla="*/ 0 h 2305247"/>
                <a:gd name="connsiteX1" fmla="*/ 1613719 w 2382386"/>
                <a:gd name="connsiteY1" fmla="*/ 196239 h 2305247"/>
                <a:gd name="connsiteX2" fmla="*/ 1905469 w 2382386"/>
                <a:gd name="connsiteY2" fmla="*/ 399749 h 2305247"/>
                <a:gd name="connsiteX3" fmla="*/ 2122041 w 2382386"/>
                <a:gd name="connsiteY3" fmla="*/ 720912 h 2305247"/>
                <a:gd name="connsiteX4" fmla="*/ 2201351 w 2382386"/>
                <a:gd name="connsiteY4" fmla="*/ 1114055 h 2305247"/>
                <a:gd name="connsiteX5" fmla="*/ 2122041 w 2382386"/>
                <a:gd name="connsiteY5" fmla="*/ 1507198 h 2305247"/>
                <a:gd name="connsiteX6" fmla="*/ 1905469 w 2382386"/>
                <a:gd name="connsiteY6" fmla="*/ 1828361 h 2305247"/>
                <a:gd name="connsiteX7" fmla="*/ 1584306 w 2382386"/>
                <a:gd name="connsiteY7" fmla="*/ 2044933 h 2305247"/>
                <a:gd name="connsiteX8" fmla="*/ 1191163 w 2382386"/>
                <a:gd name="connsiteY8" fmla="*/ 2124243 h 2305247"/>
                <a:gd name="connsiteX9" fmla="*/ 798020 w 2382386"/>
                <a:gd name="connsiteY9" fmla="*/ 2044933 h 2305247"/>
                <a:gd name="connsiteX10" fmla="*/ 476857 w 2382386"/>
                <a:gd name="connsiteY10" fmla="*/ 1828361 h 2305247"/>
                <a:gd name="connsiteX11" fmla="*/ 260285 w 2382386"/>
                <a:gd name="connsiteY11" fmla="*/ 1507198 h 2305247"/>
                <a:gd name="connsiteX12" fmla="*/ 181005 w 2382386"/>
                <a:gd name="connsiteY12" fmla="*/ 1114055 h 2305247"/>
                <a:gd name="connsiteX13" fmla="*/ 260315 w 2382386"/>
                <a:gd name="connsiteY13" fmla="*/ 720912 h 2305247"/>
                <a:gd name="connsiteX14" fmla="*/ 476888 w 2382386"/>
                <a:gd name="connsiteY14" fmla="*/ 399749 h 2305247"/>
                <a:gd name="connsiteX15" fmla="*/ 768637 w 2382386"/>
                <a:gd name="connsiteY15" fmla="*/ 196239 h 2305247"/>
                <a:gd name="connsiteX16" fmla="*/ 768637 w 2382386"/>
                <a:gd name="connsiteY16" fmla="*/ 0 h 2305247"/>
                <a:gd name="connsiteX17" fmla="*/ 0 w 2382386"/>
                <a:gd name="connsiteY17" fmla="*/ 1114055 h 2305247"/>
                <a:gd name="connsiteX18" fmla="*/ 1191193 w 2382386"/>
                <a:gd name="connsiteY18" fmla="*/ 2305248 h 2305247"/>
                <a:gd name="connsiteX19" fmla="*/ 2382386 w 2382386"/>
                <a:gd name="connsiteY19" fmla="*/ 1114055 h 2305247"/>
                <a:gd name="connsiteX20" fmla="*/ 1613719 w 2382386"/>
                <a:gd name="connsiteY20" fmla="*/ 0 h 230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82386" h="2305247">
                  <a:moveTo>
                    <a:pt x="1613719" y="0"/>
                  </a:moveTo>
                  <a:lnTo>
                    <a:pt x="1613719" y="196239"/>
                  </a:lnTo>
                  <a:cubicBezTo>
                    <a:pt x="1722231" y="246227"/>
                    <a:pt x="1820276" y="314556"/>
                    <a:pt x="1905469" y="399749"/>
                  </a:cubicBezTo>
                  <a:cubicBezTo>
                    <a:pt x="1998294" y="492575"/>
                    <a:pt x="2071148" y="600635"/>
                    <a:pt x="2122041" y="720912"/>
                  </a:cubicBezTo>
                  <a:cubicBezTo>
                    <a:pt x="2174683" y="845323"/>
                    <a:pt x="2201351" y="977607"/>
                    <a:pt x="2201351" y="1114055"/>
                  </a:cubicBezTo>
                  <a:cubicBezTo>
                    <a:pt x="2201351" y="1250502"/>
                    <a:pt x="2174683" y="1382787"/>
                    <a:pt x="2122041" y="1507198"/>
                  </a:cubicBezTo>
                  <a:cubicBezTo>
                    <a:pt x="2071179" y="1627475"/>
                    <a:pt x="1998324" y="1735505"/>
                    <a:pt x="1905469" y="1828361"/>
                  </a:cubicBezTo>
                  <a:cubicBezTo>
                    <a:pt x="1812643" y="1921186"/>
                    <a:pt x="1704583" y="1994040"/>
                    <a:pt x="1584306" y="2044933"/>
                  </a:cubicBezTo>
                  <a:cubicBezTo>
                    <a:pt x="1459895" y="2097545"/>
                    <a:pt x="1327611" y="2124243"/>
                    <a:pt x="1191163" y="2124243"/>
                  </a:cubicBezTo>
                  <a:cubicBezTo>
                    <a:pt x="1054716" y="2124243"/>
                    <a:pt x="922431" y="2097545"/>
                    <a:pt x="798020" y="2044933"/>
                  </a:cubicBezTo>
                  <a:cubicBezTo>
                    <a:pt x="677743" y="1994071"/>
                    <a:pt x="569713" y="1921186"/>
                    <a:pt x="476857" y="1828361"/>
                  </a:cubicBezTo>
                  <a:cubicBezTo>
                    <a:pt x="384032" y="1735535"/>
                    <a:pt x="311178" y="1627475"/>
                    <a:pt x="260285" y="1507198"/>
                  </a:cubicBezTo>
                  <a:cubicBezTo>
                    <a:pt x="207673" y="1382787"/>
                    <a:pt x="181005" y="1250502"/>
                    <a:pt x="181005" y="1114055"/>
                  </a:cubicBezTo>
                  <a:cubicBezTo>
                    <a:pt x="181005" y="977607"/>
                    <a:pt x="207673" y="845323"/>
                    <a:pt x="260315" y="720912"/>
                  </a:cubicBezTo>
                  <a:cubicBezTo>
                    <a:pt x="311178" y="600635"/>
                    <a:pt x="384032" y="492605"/>
                    <a:pt x="476888" y="399749"/>
                  </a:cubicBezTo>
                  <a:cubicBezTo>
                    <a:pt x="562081" y="314556"/>
                    <a:pt x="660125" y="246227"/>
                    <a:pt x="768637" y="196239"/>
                  </a:cubicBezTo>
                  <a:lnTo>
                    <a:pt x="768637" y="0"/>
                  </a:lnTo>
                  <a:cubicBezTo>
                    <a:pt x="319353" y="170476"/>
                    <a:pt x="0" y="604979"/>
                    <a:pt x="0" y="1114055"/>
                  </a:cubicBezTo>
                  <a:cubicBezTo>
                    <a:pt x="0" y="1771917"/>
                    <a:pt x="533301" y="2305248"/>
                    <a:pt x="1191193" y="2305248"/>
                  </a:cubicBezTo>
                  <a:cubicBezTo>
                    <a:pt x="1849055" y="2305248"/>
                    <a:pt x="2382386" y="1771947"/>
                    <a:pt x="2382386" y="1114055"/>
                  </a:cubicBezTo>
                  <a:cubicBezTo>
                    <a:pt x="2382356" y="604979"/>
                    <a:pt x="2063033" y="170476"/>
                    <a:pt x="1613719" y="0"/>
                  </a:cubicBezTo>
                  <a:close/>
                </a:path>
              </a:pathLst>
            </a:custGeom>
            <a:solidFill>
              <a:schemeClr val="bg1">
                <a:lumMod val="95000"/>
              </a:schemeClr>
            </a:solidFill>
            <a:ln w="3014" cap="flat">
              <a:noFill/>
              <a:prstDash val="solid"/>
              <a:miter/>
            </a:ln>
          </p:spPr>
          <p:txBody>
            <a:bodyPr rtlCol="0" anchor="ctr"/>
            <a:lstStyle/>
            <a:p>
              <a:endParaRPr lang="en-US" dirty="0"/>
            </a:p>
          </p:txBody>
        </p:sp>
        <p:sp>
          <p:nvSpPr>
            <p:cNvPr id="22" name="Graphic 17">
              <a:extLst>
                <a:ext uri="{FF2B5EF4-FFF2-40B4-BE49-F238E27FC236}">
                  <a16:creationId xmlns:a16="http://schemas.microsoft.com/office/drawing/2014/main" id="{11347CE7-3994-4114-A0FF-31E477D1388D}"/>
                </a:ext>
              </a:extLst>
            </p:cNvPr>
            <p:cNvSpPr/>
            <p:nvPr/>
          </p:nvSpPr>
          <p:spPr>
            <a:xfrm>
              <a:off x="1302327" y="3295434"/>
              <a:ext cx="861065" cy="273377"/>
            </a:xfrm>
            <a:custGeom>
              <a:avLst/>
              <a:gdLst>
                <a:gd name="connsiteX0" fmla="*/ 29383 w 845111"/>
                <a:gd name="connsiteY0" fmla="*/ 260315 h 273377"/>
                <a:gd name="connsiteX1" fmla="*/ 422556 w 845111"/>
                <a:gd name="connsiteY1" fmla="*/ 181005 h 273377"/>
                <a:gd name="connsiteX2" fmla="*/ 815699 w 845111"/>
                <a:gd name="connsiteY2" fmla="*/ 260315 h 273377"/>
                <a:gd name="connsiteX3" fmla="*/ 845112 w 845111"/>
                <a:gd name="connsiteY3" fmla="*/ 273378 h 273377"/>
                <a:gd name="connsiteX4" fmla="*/ 845112 w 845111"/>
                <a:gd name="connsiteY4" fmla="*/ 77138 h 273377"/>
                <a:gd name="connsiteX5" fmla="*/ 422556 w 845111"/>
                <a:gd name="connsiteY5" fmla="*/ 0 h 273377"/>
                <a:gd name="connsiteX6" fmla="*/ 0 w 845111"/>
                <a:gd name="connsiteY6" fmla="*/ 77138 h 273377"/>
                <a:gd name="connsiteX7" fmla="*/ 0 w 845111"/>
                <a:gd name="connsiteY7" fmla="*/ 273378 h 273377"/>
                <a:gd name="connsiteX8" fmla="*/ 29383 w 845111"/>
                <a:gd name="connsiteY8" fmla="*/ 260315 h 27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5111" h="273377">
                  <a:moveTo>
                    <a:pt x="29383" y="260315"/>
                  </a:moveTo>
                  <a:cubicBezTo>
                    <a:pt x="153824" y="207703"/>
                    <a:pt x="286078" y="181005"/>
                    <a:pt x="422556" y="181005"/>
                  </a:cubicBezTo>
                  <a:cubicBezTo>
                    <a:pt x="559003" y="181005"/>
                    <a:pt x="691288" y="207703"/>
                    <a:pt x="815699" y="260315"/>
                  </a:cubicBezTo>
                  <a:cubicBezTo>
                    <a:pt x="825594" y="264508"/>
                    <a:pt x="835368" y="268883"/>
                    <a:pt x="845112" y="273378"/>
                  </a:cubicBezTo>
                  <a:lnTo>
                    <a:pt x="845112" y="77138"/>
                  </a:lnTo>
                  <a:cubicBezTo>
                    <a:pt x="713763" y="27302"/>
                    <a:pt x="571342" y="0"/>
                    <a:pt x="422556" y="0"/>
                  </a:cubicBezTo>
                  <a:cubicBezTo>
                    <a:pt x="273770" y="0"/>
                    <a:pt x="131319" y="27302"/>
                    <a:pt x="0" y="77138"/>
                  </a:cubicBezTo>
                  <a:lnTo>
                    <a:pt x="0" y="273378"/>
                  </a:lnTo>
                  <a:cubicBezTo>
                    <a:pt x="9714" y="268883"/>
                    <a:pt x="19488" y="264508"/>
                    <a:pt x="29383" y="260315"/>
                  </a:cubicBezTo>
                  <a:close/>
                </a:path>
              </a:pathLst>
            </a:custGeom>
            <a:solidFill>
              <a:schemeClr val="accent5"/>
            </a:solidFill>
            <a:ln w="3014" cap="flat">
              <a:noFill/>
              <a:prstDash val="solid"/>
              <a:miter/>
            </a:ln>
          </p:spPr>
          <p:txBody>
            <a:bodyPr rtlCol="0" anchor="ctr"/>
            <a:lstStyle/>
            <a:p>
              <a:endParaRPr lang="en-US" dirty="0"/>
            </a:p>
          </p:txBody>
        </p:sp>
      </p:grpSp>
      <p:grpSp>
        <p:nvGrpSpPr>
          <p:cNvPr id="24" name="Graphic 19">
            <a:extLst>
              <a:ext uri="{FF2B5EF4-FFF2-40B4-BE49-F238E27FC236}">
                <a16:creationId xmlns:a16="http://schemas.microsoft.com/office/drawing/2014/main" id="{C3274E2D-7322-450D-B329-E7F0484211FE}"/>
              </a:ext>
              <a:ext uri="{C183D7F6-B498-43B3-948B-1728B52AA6E4}">
                <adec:decorative xmlns:adec="http://schemas.microsoft.com/office/drawing/2017/decorative" val="1"/>
              </a:ext>
            </a:extLst>
          </p:cNvPr>
          <p:cNvGrpSpPr/>
          <p:nvPr/>
        </p:nvGrpSpPr>
        <p:grpSpPr>
          <a:xfrm>
            <a:off x="3508460" y="1880822"/>
            <a:ext cx="1822574" cy="1822574"/>
            <a:chOff x="3228554" y="3295434"/>
            <a:chExt cx="2382386" cy="2382386"/>
          </a:xfrm>
        </p:grpSpPr>
        <p:sp>
          <p:nvSpPr>
            <p:cNvPr id="25" name="Graphic 19">
              <a:extLst>
                <a:ext uri="{FF2B5EF4-FFF2-40B4-BE49-F238E27FC236}">
                  <a16:creationId xmlns:a16="http://schemas.microsoft.com/office/drawing/2014/main" id="{22BB1AEA-648A-428A-A5AB-7ABD13965AB1}"/>
                </a:ext>
              </a:extLst>
            </p:cNvPr>
            <p:cNvSpPr/>
            <p:nvPr/>
          </p:nvSpPr>
          <p:spPr>
            <a:xfrm>
              <a:off x="3228554" y="3295434"/>
              <a:ext cx="2382386" cy="2382386"/>
            </a:xfrm>
            <a:custGeom>
              <a:avLst/>
              <a:gdLst>
                <a:gd name="connsiteX0" fmla="*/ 2201351 w 2382386"/>
                <a:gd name="connsiteY0" fmla="*/ 1191193 h 2382386"/>
                <a:gd name="connsiteX1" fmla="*/ 2122041 w 2382386"/>
                <a:gd name="connsiteY1" fmla="*/ 1584336 h 2382386"/>
                <a:gd name="connsiteX2" fmla="*/ 1905469 w 2382386"/>
                <a:gd name="connsiteY2" fmla="*/ 1905499 h 2382386"/>
                <a:gd name="connsiteX3" fmla="*/ 1584306 w 2382386"/>
                <a:gd name="connsiteY3" fmla="*/ 2122071 h 2382386"/>
                <a:gd name="connsiteX4" fmla="*/ 1191163 w 2382386"/>
                <a:gd name="connsiteY4" fmla="*/ 2201381 h 2382386"/>
                <a:gd name="connsiteX5" fmla="*/ 798020 w 2382386"/>
                <a:gd name="connsiteY5" fmla="*/ 2122071 h 2382386"/>
                <a:gd name="connsiteX6" fmla="*/ 476857 w 2382386"/>
                <a:gd name="connsiteY6" fmla="*/ 1905499 h 2382386"/>
                <a:gd name="connsiteX7" fmla="*/ 260285 w 2382386"/>
                <a:gd name="connsiteY7" fmla="*/ 1584336 h 2382386"/>
                <a:gd name="connsiteX8" fmla="*/ 181005 w 2382386"/>
                <a:gd name="connsiteY8" fmla="*/ 1191193 h 2382386"/>
                <a:gd name="connsiteX9" fmla="*/ 260315 w 2382386"/>
                <a:gd name="connsiteY9" fmla="*/ 798051 h 2382386"/>
                <a:gd name="connsiteX10" fmla="*/ 476888 w 2382386"/>
                <a:gd name="connsiteY10" fmla="*/ 476888 h 2382386"/>
                <a:gd name="connsiteX11" fmla="*/ 768637 w 2382386"/>
                <a:gd name="connsiteY11" fmla="*/ 273378 h 2382386"/>
                <a:gd name="connsiteX12" fmla="*/ 798051 w 2382386"/>
                <a:gd name="connsiteY12" fmla="*/ 260315 h 2382386"/>
                <a:gd name="connsiteX13" fmla="*/ 1191193 w 2382386"/>
                <a:gd name="connsiteY13" fmla="*/ 181005 h 2382386"/>
                <a:gd name="connsiteX14" fmla="*/ 1584336 w 2382386"/>
                <a:gd name="connsiteY14" fmla="*/ 260315 h 2382386"/>
                <a:gd name="connsiteX15" fmla="*/ 1613749 w 2382386"/>
                <a:gd name="connsiteY15" fmla="*/ 273378 h 2382386"/>
                <a:gd name="connsiteX16" fmla="*/ 1613749 w 2382386"/>
                <a:gd name="connsiteY16" fmla="*/ 77138 h 2382386"/>
                <a:gd name="connsiteX17" fmla="*/ 1191193 w 2382386"/>
                <a:gd name="connsiteY17" fmla="*/ 0 h 2382386"/>
                <a:gd name="connsiteX18" fmla="*/ 768637 w 2382386"/>
                <a:gd name="connsiteY18" fmla="*/ 77138 h 2382386"/>
                <a:gd name="connsiteX19" fmla="*/ 0 w 2382386"/>
                <a:gd name="connsiteY19" fmla="*/ 1191193 h 2382386"/>
                <a:gd name="connsiteX20" fmla="*/ 1191193 w 2382386"/>
                <a:gd name="connsiteY20" fmla="*/ 2382386 h 2382386"/>
                <a:gd name="connsiteX21" fmla="*/ 2382386 w 2382386"/>
                <a:gd name="connsiteY21" fmla="*/ 1191193 h 2382386"/>
                <a:gd name="connsiteX22" fmla="*/ 2376534 w 2382386"/>
                <a:gd name="connsiteY22" fmla="*/ 1072454 h 2382386"/>
                <a:gd name="connsiteX23" fmla="*/ 2194473 w 2382386"/>
                <a:gd name="connsiteY23" fmla="*/ 1072454 h 2382386"/>
                <a:gd name="connsiteX24" fmla="*/ 2201351 w 2382386"/>
                <a:gd name="connsiteY24" fmla="*/ 1191193 h 238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82386" h="2382386">
                  <a:moveTo>
                    <a:pt x="2201351" y="1191193"/>
                  </a:moveTo>
                  <a:cubicBezTo>
                    <a:pt x="2201351" y="1327641"/>
                    <a:pt x="2174683" y="1459925"/>
                    <a:pt x="2122041" y="1584336"/>
                  </a:cubicBezTo>
                  <a:cubicBezTo>
                    <a:pt x="2071179" y="1704614"/>
                    <a:pt x="1998324" y="1812643"/>
                    <a:pt x="1905469" y="1905499"/>
                  </a:cubicBezTo>
                  <a:cubicBezTo>
                    <a:pt x="1812643" y="1998324"/>
                    <a:pt x="1704583" y="2071179"/>
                    <a:pt x="1584306" y="2122071"/>
                  </a:cubicBezTo>
                  <a:cubicBezTo>
                    <a:pt x="1459895" y="2174683"/>
                    <a:pt x="1327611" y="2201381"/>
                    <a:pt x="1191163" y="2201381"/>
                  </a:cubicBezTo>
                  <a:cubicBezTo>
                    <a:pt x="1054716" y="2201381"/>
                    <a:pt x="922431" y="2174683"/>
                    <a:pt x="798020" y="2122071"/>
                  </a:cubicBezTo>
                  <a:cubicBezTo>
                    <a:pt x="677743" y="2071209"/>
                    <a:pt x="569713" y="1998324"/>
                    <a:pt x="476857" y="1905499"/>
                  </a:cubicBezTo>
                  <a:cubicBezTo>
                    <a:pt x="384032" y="1812673"/>
                    <a:pt x="311178" y="1704614"/>
                    <a:pt x="260285" y="1584336"/>
                  </a:cubicBezTo>
                  <a:cubicBezTo>
                    <a:pt x="207703" y="1459925"/>
                    <a:pt x="181005" y="1327641"/>
                    <a:pt x="181005" y="1191193"/>
                  </a:cubicBezTo>
                  <a:cubicBezTo>
                    <a:pt x="181005" y="1054746"/>
                    <a:pt x="207673" y="922461"/>
                    <a:pt x="260315" y="798051"/>
                  </a:cubicBezTo>
                  <a:cubicBezTo>
                    <a:pt x="311178" y="677773"/>
                    <a:pt x="384032" y="569743"/>
                    <a:pt x="476888" y="476888"/>
                  </a:cubicBezTo>
                  <a:cubicBezTo>
                    <a:pt x="562081" y="391695"/>
                    <a:pt x="660125" y="323365"/>
                    <a:pt x="768637" y="273378"/>
                  </a:cubicBezTo>
                  <a:cubicBezTo>
                    <a:pt x="778351" y="268883"/>
                    <a:pt x="788125" y="264508"/>
                    <a:pt x="798051" y="260315"/>
                  </a:cubicBezTo>
                  <a:cubicBezTo>
                    <a:pt x="922461" y="207703"/>
                    <a:pt x="1054716" y="181005"/>
                    <a:pt x="1191193" y="181005"/>
                  </a:cubicBezTo>
                  <a:cubicBezTo>
                    <a:pt x="1327641" y="181005"/>
                    <a:pt x="1459925" y="207703"/>
                    <a:pt x="1584336" y="260315"/>
                  </a:cubicBezTo>
                  <a:cubicBezTo>
                    <a:pt x="1594231" y="264508"/>
                    <a:pt x="1604005" y="268883"/>
                    <a:pt x="1613749" y="273378"/>
                  </a:cubicBezTo>
                  <a:lnTo>
                    <a:pt x="1613749" y="77138"/>
                  </a:lnTo>
                  <a:cubicBezTo>
                    <a:pt x="1482400" y="27302"/>
                    <a:pt x="1339979" y="0"/>
                    <a:pt x="1191193" y="0"/>
                  </a:cubicBezTo>
                  <a:cubicBezTo>
                    <a:pt x="1042407" y="0"/>
                    <a:pt x="899956" y="27302"/>
                    <a:pt x="768637" y="77138"/>
                  </a:cubicBezTo>
                  <a:cubicBezTo>
                    <a:pt x="319353" y="247615"/>
                    <a:pt x="0" y="682117"/>
                    <a:pt x="0" y="1191193"/>
                  </a:cubicBezTo>
                  <a:cubicBezTo>
                    <a:pt x="0" y="1849055"/>
                    <a:pt x="533301" y="2382386"/>
                    <a:pt x="1191193" y="2382386"/>
                  </a:cubicBezTo>
                  <a:cubicBezTo>
                    <a:pt x="1849055" y="2382386"/>
                    <a:pt x="2382386" y="1849086"/>
                    <a:pt x="2382386" y="1191193"/>
                  </a:cubicBezTo>
                  <a:cubicBezTo>
                    <a:pt x="2382386" y="1151131"/>
                    <a:pt x="2380395" y="1111521"/>
                    <a:pt x="2376534" y="1072454"/>
                  </a:cubicBezTo>
                  <a:lnTo>
                    <a:pt x="2194473" y="1072454"/>
                  </a:lnTo>
                  <a:cubicBezTo>
                    <a:pt x="2198998" y="1111611"/>
                    <a:pt x="2201351" y="1151221"/>
                    <a:pt x="2201351" y="1191193"/>
                  </a:cubicBezTo>
                  <a:close/>
                </a:path>
              </a:pathLst>
            </a:custGeom>
            <a:solidFill>
              <a:schemeClr val="bg1">
                <a:lumMod val="95000"/>
              </a:schemeClr>
            </a:solidFill>
            <a:ln w="3014" cap="flat">
              <a:noFill/>
              <a:prstDash val="solid"/>
              <a:miter/>
            </a:ln>
          </p:spPr>
          <p:txBody>
            <a:bodyPr rtlCol="0" anchor="ctr"/>
            <a:lstStyle/>
            <a:p>
              <a:endParaRPr lang="en-US" dirty="0"/>
            </a:p>
          </p:txBody>
        </p:sp>
        <p:sp>
          <p:nvSpPr>
            <p:cNvPr id="26" name="Graphic 19">
              <a:extLst>
                <a:ext uri="{FF2B5EF4-FFF2-40B4-BE49-F238E27FC236}">
                  <a16:creationId xmlns:a16="http://schemas.microsoft.com/office/drawing/2014/main" id="{4FD12B93-6BE9-4848-9232-C173B66BEFCA}"/>
                </a:ext>
              </a:extLst>
            </p:cNvPr>
            <p:cNvSpPr/>
            <p:nvPr/>
          </p:nvSpPr>
          <p:spPr>
            <a:xfrm>
              <a:off x="4836606" y="3371529"/>
              <a:ext cx="760584" cy="995315"/>
            </a:xfrm>
            <a:custGeom>
              <a:avLst/>
              <a:gdLst>
                <a:gd name="connsiteX0" fmla="*/ 0 w 762784"/>
                <a:gd name="connsiteY0" fmla="*/ 0 h 995315"/>
                <a:gd name="connsiteX1" fmla="*/ 0 w 762784"/>
                <a:gd name="connsiteY1" fmla="*/ 0 h 995315"/>
                <a:gd name="connsiteX2" fmla="*/ 0 w 762784"/>
                <a:gd name="connsiteY2" fmla="*/ 196239 h 995315"/>
                <a:gd name="connsiteX3" fmla="*/ 0 w 762784"/>
                <a:gd name="connsiteY3" fmla="*/ 196239 h 995315"/>
                <a:gd name="connsiteX4" fmla="*/ 291750 w 762784"/>
                <a:gd name="connsiteY4" fmla="*/ 399749 h 995315"/>
                <a:gd name="connsiteX5" fmla="*/ 508322 w 762784"/>
                <a:gd name="connsiteY5" fmla="*/ 720912 h 995315"/>
                <a:gd name="connsiteX6" fmla="*/ 580724 w 762784"/>
                <a:gd name="connsiteY6" fmla="*/ 995316 h 995315"/>
                <a:gd name="connsiteX7" fmla="*/ 762785 w 762784"/>
                <a:gd name="connsiteY7" fmla="*/ 995316 h 995315"/>
                <a:gd name="connsiteX8" fmla="*/ 0 w 762784"/>
                <a:gd name="connsiteY8" fmla="*/ 0 h 995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784" h="995315">
                  <a:moveTo>
                    <a:pt x="0" y="0"/>
                  </a:moveTo>
                  <a:lnTo>
                    <a:pt x="0" y="0"/>
                  </a:lnTo>
                  <a:lnTo>
                    <a:pt x="0" y="196239"/>
                  </a:lnTo>
                  <a:lnTo>
                    <a:pt x="0" y="196239"/>
                  </a:lnTo>
                  <a:cubicBezTo>
                    <a:pt x="108513" y="246227"/>
                    <a:pt x="206557" y="314556"/>
                    <a:pt x="291750" y="399749"/>
                  </a:cubicBezTo>
                  <a:cubicBezTo>
                    <a:pt x="384575" y="492575"/>
                    <a:pt x="457430" y="600635"/>
                    <a:pt x="508322" y="720912"/>
                  </a:cubicBezTo>
                  <a:cubicBezTo>
                    <a:pt x="545519" y="808881"/>
                    <a:pt x="569713" y="900801"/>
                    <a:pt x="580724" y="995316"/>
                  </a:cubicBezTo>
                  <a:lnTo>
                    <a:pt x="762785" y="995316"/>
                  </a:lnTo>
                  <a:cubicBezTo>
                    <a:pt x="717564" y="538218"/>
                    <a:pt x="413928" y="157082"/>
                    <a:pt x="0" y="0"/>
                  </a:cubicBezTo>
                  <a:close/>
                </a:path>
              </a:pathLst>
            </a:custGeom>
            <a:solidFill>
              <a:schemeClr val="accent6">
                <a:lumMod val="75000"/>
              </a:schemeClr>
            </a:solidFill>
            <a:ln w="3014" cap="flat">
              <a:noFill/>
              <a:prstDash val="solid"/>
              <a:miter/>
            </a:ln>
          </p:spPr>
          <p:txBody>
            <a:bodyPr rtlCol="0" anchor="ctr"/>
            <a:lstStyle/>
            <a:p>
              <a:endParaRPr lang="en-US" dirty="0"/>
            </a:p>
          </p:txBody>
        </p:sp>
      </p:grpSp>
      <p:grpSp>
        <p:nvGrpSpPr>
          <p:cNvPr id="27" name="Graphic 21">
            <a:extLst>
              <a:ext uri="{FF2B5EF4-FFF2-40B4-BE49-F238E27FC236}">
                <a16:creationId xmlns:a16="http://schemas.microsoft.com/office/drawing/2014/main" id="{48515CB0-1F54-4246-9205-AC1FA008E689}"/>
              </a:ext>
              <a:ext uri="{C183D7F6-B498-43B3-948B-1728B52AA6E4}">
                <adec:decorative xmlns:adec="http://schemas.microsoft.com/office/drawing/2017/decorative" val="1"/>
              </a:ext>
            </a:extLst>
          </p:cNvPr>
          <p:cNvGrpSpPr/>
          <p:nvPr/>
        </p:nvGrpSpPr>
        <p:grpSpPr>
          <a:xfrm>
            <a:off x="6191999" y="1880822"/>
            <a:ext cx="1822552" cy="1822574"/>
            <a:chOff x="5912082" y="3295434"/>
            <a:chExt cx="2382356" cy="2382386"/>
          </a:xfrm>
        </p:grpSpPr>
        <p:sp>
          <p:nvSpPr>
            <p:cNvPr id="28" name="Graphic 21">
              <a:extLst>
                <a:ext uri="{FF2B5EF4-FFF2-40B4-BE49-F238E27FC236}">
                  <a16:creationId xmlns:a16="http://schemas.microsoft.com/office/drawing/2014/main" id="{4488B693-6D14-4B14-8371-AA6BBFDCB674}"/>
                </a:ext>
              </a:extLst>
            </p:cNvPr>
            <p:cNvSpPr/>
            <p:nvPr/>
          </p:nvSpPr>
          <p:spPr>
            <a:xfrm>
              <a:off x="5912082" y="3295434"/>
              <a:ext cx="2376533" cy="2382386"/>
            </a:xfrm>
            <a:custGeom>
              <a:avLst/>
              <a:gdLst>
                <a:gd name="connsiteX0" fmla="*/ 1191193 w 2376533"/>
                <a:gd name="connsiteY0" fmla="*/ 2201351 h 2382386"/>
                <a:gd name="connsiteX1" fmla="*/ 798051 w 2376533"/>
                <a:gd name="connsiteY1" fmla="*/ 2122041 h 2382386"/>
                <a:gd name="connsiteX2" fmla="*/ 476888 w 2376533"/>
                <a:gd name="connsiteY2" fmla="*/ 1905469 h 2382386"/>
                <a:gd name="connsiteX3" fmla="*/ 260315 w 2376533"/>
                <a:gd name="connsiteY3" fmla="*/ 1584306 h 2382386"/>
                <a:gd name="connsiteX4" fmla="*/ 181005 w 2376533"/>
                <a:gd name="connsiteY4" fmla="*/ 1191193 h 2382386"/>
                <a:gd name="connsiteX5" fmla="*/ 260315 w 2376533"/>
                <a:gd name="connsiteY5" fmla="*/ 798051 h 2382386"/>
                <a:gd name="connsiteX6" fmla="*/ 476888 w 2376533"/>
                <a:gd name="connsiteY6" fmla="*/ 476888 h 2382386"/>
                <a:gd name="connsiteX7" fmla="*/ 768637 w 2376533"/>
                <a:gd name="connsiteY7" fmla="*/ 273378 h 2382386"/>
                <a:gd name="connsiteX8" fmla="*/ 798051 w 2376533"/>
                <a:gd name="connsiteY8" fmla="*/ 260315 h 2382386"/>
                <a:gd name="connsiteX9" fmla="*/ 1191193 w 2376533"/>
                <a:gd name="connsiteY9" fmla="*/ 181005 h 2382386"/>
                <a:gd name="connsiteX10" fmla="*/ 1584336 w 2376533"/>
                <a:gd name="connsiteY10" fmla="*/ 260315 h 2382386"/>
                <a:gd name="connsiteX11" fmla="*/ 1613749 w 2376533"/>
                <a:gd name="connsiteY11" fmla="*/ 273378 h 2382386"/>
                <a:gd name="connsiteX12" fmla="*/ 1905499 w 2376533"/>
                <a:gd name="connsiteY12" fmla="*/ 476888 h 2382386"/>
                <a:gd name="connsiteX13" fmla="*/ 2122071 w 2376533"/>
                <a:gd name="connsiteY13" fmla="*/ 798051 h 2382386"/>
                <a:gd name="connsiteX14" fmla="*/ 2194473 w 2376533"/>
                <a:gd name="connsiteY14" fmla="*/ 1072454 h 2382386"/>
                <a:gd name="connsiteX15" fmla="*/ 2376534 w 2376533"/>
                <a:gd name="connsiteY15" fmla="*/ 1072454 h 2382386"/>
                <a:gd name="connsiteX16" fmla="*/ 1613749 w 2376533"/>
                <a:gd name="connsiteY16" fmla="*/ 77138 h 2382386"/>
                <a:gd name="connsiteX17" fmla="*/ 1191193 w 2376533"/>
                <a:gd name="connsiteY17" fmla="*/ 0 h 2382386"/>
                <a:gd name="connsiteX18" fmla="*/ 768637 w 2376533"/>
                <a:gd name="connsiteY18" fmla="*/ 77138 h 2382386"/>
                <a:gd name="connsiteX19" fmla="*/ 0 w 2376533"/>
                <a:gd name="connsiteY19" fmla="*/ 1191193 h 2382386"/>
                <a:gd name="connsiteX20" fmla="*/ 1191193 w 2376533"/>
                <a:gd name="connsiteY20" fmla="*/ 2382386 h 2382386"/>
                <a:gd name="connsiteX21" fmla="*/ 1395668 w 2376533"/>
                <a:gd name="connsiteY21" fmla="*/ 2364889 h 2382386"/>
                <a:gd name="connsiteX22" fmla="*/ 1395668 w 2376533"/>
                <a:gd name="connsiteY22" fmla="*/ 2180747 h 2382386"/>
                <a:gd name="connsiteX23" fmla="*/ 1191193 w 2376533"/>
                <a:gd name="connsiteY23" fmla="*/ 2201351 h 238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76533" h="2382386">
                  <a:moveTo>
                    <a:pt x="1191193" y="2201351"/>
                  </a:moveTo>
                  <a:cubicBezTo>
                    <a:pt x="1054746" y="2201351"/>
                    <a:pt x="922461" y="2174683"/>
                    <a:pt x="798051" y="2122041"/>
                  </a:cubicBezTo>
                  <a:cubicBezTo>
                    <a:pt x="677773" y="2071179"/>
                    <a:pt x="569743" y="1998324"/>
                    <a:pt x="476888" y="1905469"/>
                  </a:cubicBezTo>
                  <a:cubicBezTo>
                    <a:pt x="384062" y="1812643"/>
                    <a:pt x="311208" y="1704583"/>
                    <a:pt x="260315" y="1584306"/>
                  </a:cubicBezTo>
                  <a:cubicBezTo>
                    <a:pt x="207703" y="1459925"/>
                    <a:pt x="181005" y="1327641"/>
                    <a:pt x="181005" y="1191193"/>
                  </a:cubicBezTo>
                  <a:cubicBezTo>
                    <a:pt x="181005" y="1054746"/>
                    <a:pt x="207673" y="922461"/>
                    <a:pt x="260315" y="798051"/>
                  </a:cubicBezTo>
                  <a:cubicBezTo>
                    <a:pt x="311178" y="677773"/>
                    <a:pt x="384032" y="569743"/>
                    <a:pt x="476888" y="476888"/>
                  </a:cubicBezTo>
                  <a:cubicBezTo>
                    <a:pt x="562081" y="391695"/>
                    <a:pt x="660125" y="323365"/>
                    <a:pt x="768637" y="273378"/>
                  </a:cubicBezTo>
                  <a:cubicBezTo>
                    <a:pt x="778351" y="268883"/>
                    <a:pt x="788125" y="264508"/>
                    <a:pt x="798051" y="260315"/>
                  </a:cubicBezTo>
                  <a:cubicBezTo>
                    <a:pt x="922461" y="207703"/>
                    <a:pt x="1054716" y="181005"/>
                    <a:pt x="1191193" y="181005"/>
                  </a:cubicBezTo>
                  <a:cubicBezTo>
                    <a:pt x="1327641" y="181005"/>
                    <a:pt x="1459925" y="207703"/>
                    <a:pt x="1584336" y="260315"/>
                  </a:cubicBezTo>
                  <a:cubicBezTo>
                    <a:pt x="1594231" y="264508"/>
                    <a:pt x="1604005" y="268883"/>
                    <a:pt x="1613749" y="273378"/>
                  </a:cubicBezTo>
                  <a:cubicBezTo>
                    <a:pt x="1722262" y="323365"/>
                    <a:pt x="1820306" y="391695"/>
                    <a:pt x="1905499" y="476888"/>
                  </a:cubicBezTo>
                  <a:cubicBezTo>
                    <a:pt x="1998324" y="569713"/>
                    <a:pt x="2071179" y="677773"/>
                    <a:pt x="2122071" y="798051"/>
                  </a:cubicBezTo>
                  <a:cubicBezTo>
                    <a:pt x="2159268" y="886019"/>
                    <a:pt x="2183462" y="977939"/>
                    <a:pt x="2194473" y="1072454"/>
                  </a:cubicBezTo>
                  <a:lnTo>
                    <a:pt x="2376534" y="1072454"/>
                  </a:lnTo>
                  <a:cubicBezTo>
                    <a:pt x="2331283" y="615356"/>
                    <a:pt x="2027677" y="234220"/>
                    <a:pt x="1613749" y="77138"/>
                  </a:cubicBezTo>
                  <a:cubicBezTo>
                    <a:pt x="1482400" y="27302"/>
                    <a:pt x="1339979" y="0"/>
                    <a:pt x="1191193" y="0"/>
                  </a:cubicBezTo>
                  <a:cubicBezTo>
                    <a:pt x="1042407" y="0"/>
                    <a:pt x="899956" y="27302"/>
                    <a:pt x="768637" y="77138"/>
                  </a:cubicBezTo>
                  <a:cubicBezTo>
                    <a:pt x="319353" y="247615"/>
                    <a:pt x="0" y="682117"/>
                    <a:pt x="0" y="1191193"/>
                  </a:cubicBezTo>
                  <a:cubicBezTo>
                    <a:pt x="0" y="1849055"/>
                    <a:pt x="533301" y="2382386"/>
                    <a:pt x="1191193" y="2382386"/>
                  </a:cubicBezTo>
                  <a:cubicBezTo>
                    <a:pt x="1260910" y="2382386"/>
                    <a:pt x="1329240" y="2376383"/>
                    <a:pt x="1395668" y="2364889"/>
                  </a:cubicBezTo>
                  <a:lnTo>
                    <a:pt x="1395668" y="2180747"/>
                  </a:lnTo>
                  <a:cubicBezTo>
                    <a:pt x="1328908" y="2194413"/>
                    <a:pt x="1260578" y="2201351"/>
                    <a:pt x="1191193" y="2201351"/>
                  </a:cubicBezTo>
                  <a:close/>
                </a:path>
              </a:pathLst>
            </a:custGeom>
            <a:solidFill>
              <a:schemeClr val="bg1">
                <a:lumMod val="95000"/>
              </a:schemeClr>
            </a:solidFill>
            <a:ln w="3014" cap="flat">
              <a:noFill/>
              <a:prstDash val="solid"/>
              <a:miter/>
            </a:ln>
          </p:spPr>
          <p:txBody>
            <a:bodyPr rtlCol="0" anchor="ctr"/>
            <a:lstStyle/>
            <a:p>
              <a:endParaRPr lang="en-US" dirty="0"/>
            </a:p>
          </p:txBody>
        </p:sp>
        <p:sp>
          <p:nvSpPr>
            <p:cNvPr id="29" name="Graphic 21">
              <a:extLst>
                <a:ext uri="{FF2B5EF4-FFF2-40B4-BE49-F238E27FC236}">
                  <a16:creationId xmlns:a16="http://schemas.microsoft.com/office/drawing/2014/main" id="{88DB45DA-52F1-4715-B577-62F3689BDCA8}"/>
                </a:ext>
              </a:extLst>
            </p:cNvPr>
            <p:cNvSpPr/>
            <p:nvPr/>
          </p:nvSpPr>
          <p:spPr>
            <a:xfrm>
              <a:off x="7307720" y="4367886"/>
              <a:ext cx="986718" cy="1292435"/>
            </a:xfrm>
            <a:custGeom>
              <a:avLst/>
              <a:gdLst>
                <a:gd name="connsiteX0" fmla="*/ 986718 w 986718"/>
                <a:gd name="connsiteY0" fmla="*/ 118739 h 1292435"/>
                <a:gd name="connsiteX1" fmla="*/ 980866 w 986718"/>
                <a:gd name="connsiteY1" fmla="*/ 0 h 1292435"/>
                <a:gd name="connsiteX2" fmla="*/ 798805 w 986718"/>
                <a:gd name="connsiteY2" fmla="*/ 0 h 1292435"/>
                <a:gd name="connsiteX3" fmla="*/ 805713 w 986718"/>
                <a:gd name="connsiteY3" fmla="*/ 118739 h 1292435"/>
                <a:gd name="connsiteX4" fmla="*/ 726403 w 986718"/>
                <a:gd name="connsiteY4" fmla="*/ 511882 h 1292435"/>
                <a:gd name="connsiteX5" fmla="*/ 509830 w 986718"/>
                <a:gd name="connsiteY5" fmla="*/ 833045 h 1292435"/>
                <a:gd name="connsiteX6" fmla="*/ 188667 w 986718"/>
                <a:gd name="connsiteY6" fmla="*/ 1049617 h 1292435"/>
                <a:gd name="connsiteX7" fmla="*/ 0 w 986718"/>
                <a:gd name="connsiteY7" fmla="*/ 1108293 h 1292435"/>
                <a:gd name="connsiteX8" fmla="*/ 0 w 986718"/>
                <a:gd name="connsiteY8" fmla="*/ 1292435 h 1292435"/>
                <a:gd name="connsiteX9" fmla="*/ 986718 w 986718"/>
                <a:gd name="connsiteY9" fmla="*/ 118739 h 129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6718" h="1292435">
                  <a:moveTo>
                    <a:pt x="986718" y="118739"/>
                  </a:moveTo>
                  <a:cubicBezTo>
                    <a:pt x="986718" y="78677"/>
                    <a:pt x="984727" y="39067"/>
                    <a:pt x="980866" y="0"/>
                  </a:cubicBezTo>
                  <a:lnTo>
                    <a:pt x="798805" y="0"/>
                  </a:lnTo>
                  <a:cubicBezTo>
                    <a:pt x="803360" y="39157"/>
                    <a:pt x="805713" y="78767"/>
                    <a:pt x="805713" y="118739"/>
                  </a:cubicBezTo>
                  <a:cubicBezTo>
                    <a:pt x="805713" y="255187"/>
                    <a:pt x="779045" y="387471"/>
                    <a:pt x="726403" y="511882"/>
                  </a:cubicBezTo>
                  <a:cubicBezTo>
                    <a:pt x="675540" y="632160"/>
                    <a:pt x="602686" y="740189"/>
                    <a:pt x="509830" y="833045"/>
                  </a:cubicBezTo>
                  <a:cubicBezTo>
                    <a:pt x="417005" y="925870"/>
                    <a:pt x="308945" y="998725"/>
                    <a:pt x="188667" y="1049617"/>
                  </a:cubicBezTo>
                  <a:cubicBezTo>
                    <a:pt x="127518" y="1075471"/>
                    <a:pt x="64498" y="1095049"/>
                    <a:pt x="0" y="1108293"/>
                  </a:cubicBezTo>
                  <a:lnTo>
                    <a:pt x="0" y="1292435"/>
                  </a:lnTo>
                  <a:cubicBezTo>
                    <a:pt x="560451" y="1195447"/>
                    <a:pt x="986718" y="706884"/>
                    <a:pt x="986718" y="118739"/>
                  </a:cubicBezTo>
                  <a:close/>
                </a:path>
              </a:pathLst>
            </a:custGeom>
            <a:solidFill>
              <a:schemeClr val="accent1">
                <a:lumMod val="50000"/>
                <a:lumOff val="50000"/>
              </a:schemeClr>
            </a:solidFill>
            <a:ln w="3014" cap="flat">
              <a:noFill/>
              <a:prstDash val="solid"/>
              <a:miter/>
            </a:ln>
          </p:spPr>
          <p:txBody>
            <a:bodyPr rtlCol="0" anchor="ctr"/>
            <a:lstStyle/>
            <a:p>
              <a:endParaRPr lang="en-US" dirty="0"/>
            </a:p>
          </p:txBody>
        </p:sp>
      </p:grpSp>
      <p:grpSp>
        <p:nvGrpSpPr>
          <p:cNvPr id="30" name="Graphic 23">
            <a:extLst>
              <a:ext uri="{FF2B5EF4-FFF2-40B4-BE49-F238E27FC236}">
                <a16:creationId xmlns:a16="http://schemas.microsoft.com/office/drawing/2014/main" id="{C40853A7-FCBE-4866-B403-3823B9EA9D37}"/>
              </a:ext>
              <a:ext uri="{C183D7F6-B498-43B3-948B-1728B52AA6E4}">
                <adec:decorative xmlns:adec="http://schemas.microsoft.com/office/drawing/2017/decorative" val="1"/>
              </a:ext>
            </a:extLst>
          </p:cNvPr>
          <p:cNvGrpSpPr/>
          <p:nvPr/>
        </p:nvGrpSpPr>
        <p:grpSpPr>
          <a:xfrm>
            <a:off x="8875538" y="1880822"/>
            <a:ext cx="1822529" cy="1822574"/>
            <a:chOff x="8595609" y="3295434"/>
            <a:chExt cx="2382326" cy="2382386"/>
          </a:xfrm>
        </p:grpSpPr>
        <p:sp>
          <p:nvSpPr>
            <p:cNvPr id="31" name="Graphic 23">
              <a:extLst>
                <a:ext uri="{FF2B5EF4-FFF2-40B4-BE49-F238E27FC236}">
                  <a16:creationId xmlns:a16="http://schemas.microsoft.com/office/drawing/2014/main" id="{55F11AC1-6BB9-4D2B-9BF0-3D1551F78095}"/>
                </a:ext>
              </a:extLst>
            </p:cNvPr>
            <p:cNvSpPr/>
            <p:nvPr/>
          </p:nvSpPr>
          <p:spPr>
            <a:xfrm>
              <a:off x="9991247" y="3313021"/>
              <a:ext cx="986688" cy="2347331"/>
            </a:xfrm>
            <a:custGeom>
              <a:avLst/>
              <a:gdLst>
                <a:gd name="connsiteX0" fmla="*/ 980866 w 986688"/>
                <a:gd name="connsiteY0" fmla="*/ 1054866 h 2347331"/>
                <a:gd name="connsiteX1" fmla="*/ 218081 w 986688"/>
                <a:gd name="connsiteY1" fmla="*/ 59551 h 2347331"/>
                <a:gd name="connsiteX2" fmla="*/ 0 w 986688"/>
                <a:gd name="connsiteY2" fmla="*/ 0 h 2347331"/>
                <a:gd name="connsiteX3" fmla="*/ 0 w 986688"/>
                <a:gd name="connsiteY3" fmla="*/ 184082 h 2347331"/>
                <a:gd name="connsiteX4" fmla="*/ 188667 w 986688"/>
                <a:gd name="connsiteY4" fmla="*/ 242758 h 2347331"/>
                <a:gd name="connsiteX5" fmla="*/ 218081 w 986688"/>
                <a:gd name="connsiteY5" fmla="*/ 255820 h 2347331"/>
                <a:gd name="connsiteX6" fmla="*/ 509830 w 986688"/>
                <a:gd name="connsiteY6" fmla="*/ 459330 h 2347331"/>
                <a:gd name="connsiteX7" fmla="*/ 726403 w 986688"/>
                <a:gd name="connsiteY7" fmla="*/ 780493 h 2347331"/>
                <a:gd name="connsiteX8" fmla="*/ 798805 w 986688"/>
                <a:gd name="connsiteY8" fmla="*/ 1054897 h 2347331"/>
                <a:gd name="connsiteX9" fmla="*/ 805713 w 986688"/>
                <a:gd name="connsiteY9" fmla="*/ 1173636 h 2347331"/>
                <a:gd name="connsiteX10" fmla="*/ 726403 w 986688"/>
                <a:gd name="connsiteY10" fmla="*/ 1566778 h 2347331"/>
                <a:gd name="connsiteX11" fmla="*/ 509830 w 986688"/>
                <a:gd name="connsiteY11" fmla="*/ 1887941 h 2347331"/>
                <a:gd name="connsiteX12" fmla="*/ 188667 w 986688"/>
                <a:gd name="connsiteY12" fmla="*/ 2104514 h 2347331"/>
                <a:gd name="connsiteX13" fmla="*/ 0 w 986688"/>
                <a:gd name="connsiteY13" fmla="*/ 2163190 h 2347331"/>
                <a:gd name="connsiteX14" fmla="*/ 0 w 986688"/>
                <a:gd name="connsiteY14" fmla="*/ 2347332 h 2347331"/>
                <a:gd name="connsiteX15" fmla="*/ 986688 w 986688"/>
                <a:gd name="connsiteY15" fmla="*/ 1173666 h 2347331"/>
                <a:gd name="connsiteX16" fmla="*/ 980866 w 986688"/>
                <a:gd name="connsiteY16" fmla="*/ 1054866 h 234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86688" h="2347331">
                  <a:moveTo>
                    <a:pt x="980866" y="1054866"/>
                  </a:moveTo>
                  <a:cubicBezTo>
                    <a:pt x="935614" y="597769"/>
                    <a:pt x="632009" y="216633"/>
                    <a:pt x="218081" y="59551"/>
                  </a:cubicBezTo>
                  <a:cubicBezTo>
                    <a:pt x="148303" y="33064"/>
                    <a:pt x="75358" y="13032"/>
                    <a:pt x="0" y="0"/>
                  </a:cubicBezTo>
                  <a:lnTo>
                    <a:pt x="0" y="184082"/>
                  </a:lnTo>
                  <a:cubicBezTo>
                    <a:pt x="64498" y="197325"/>
                    <a:pt x="127548" y="216874"/>
                    <a:pt x="188667" y="242758"/>
                  </a:cubicBezTo>
                  <a:cubicBezTo>
                    <a:pt x="198562" y="246951"/>
                    <a:pt x="208337" y="251325"/>
                    <a:pt x="218081" y="255820"/>
                  </a:cubicBezTo>
                  <a:cubicBezTo>
                    <a:pt x="326593" y="305808"/>
                    <a:pt x="424638" y="374137"/>
                    <a:pt x="509830" y="459330"/>
                  </a:cubicBezTo>
                  <a:cubicBezTo>
                    <a:pt x="602656" y="552155"/>
                    <a:pt x="675510" y="660215"/>
                    <a:pt x="726403" y="780493"/>
                  </a:cubicBezTo>
                  <a:cubicBezTo>
                    <a:pt x="763599" y="868461"/>
                    <a:pt x="787794" y="960382"/>
                    <a:pt x="798805" y="1054897"/>
                  </a:cubicBezTo>
                  <a:cubicBezTo>
                    <a:pt x="803360" y="1094054"/>
                    <a:pt x="805713" y="1133664"/>
                    <a:pt x="805713" y="1173636"/>
                  </a:cubicBezTo>
                  <a:cubicBezTo>
                    <a:pt x="805713" y="1310083"/>
                    <a:pt x="779045" y="1442368"/>
                    <a:pt x="726403" y="1566778"/>
                  </a:cubicBezTo>
                  <a:cubicBezTo>
                    <a:pt x="675540" y="1687056"/>
                    <a:pt x="602686" y="1795086"/>
                    <a:pt x="509830" y="1887941"/>
                  </a:cubicBezTo>
                  <a:cubicBezTo>
                    <a:pt x="417005" y="1980767"/>
                    <a:pt x="308945" y="2053621"/>
                    <a:pt x="188667" y="2104514"/>
                  </a:cubicBezTo>
                  <a:cubicBezTo>
                    <a:pt x="127518" y="2130367"/>
                    <a:pt x="64498" y="2149946"/>
                    <a:pt x="0" y="2163190"/>
                  </a:cubicBezTo>
                  <a:lnTo>
                    <a:pt x="0" y="2347332"/>
                  </a:lnTo>
                  <a:cubicBezTo>
                    <a:pt x="560451" y="2250373"/>
                    <a:pt x="986688" y="1761811"/>
                    <a:pt x="986688" y="1173666"/>
                  </a:cubicBezTo>
                  <a:cubicBezTo>
                    <a:pt x="986718" y="1133513"/>
                    <a:pt x="984727" y="1093903"/>
                    <a:pt x="980866" y="1054866"/>
                  </a:cubicBezTo>
                  <a:close/>
                </a:path>
              </a:pathLst>
            </a:custGeom>
            <a:solidFill>
              <a:schemeClr val="bg1">
                <a:lumMod val="95000"/>
              </a:schemeClr>
            </a:solidFill>
            <a:ln w="3014" cap="flat">
              <a:noFill/>
              <a:prstDash val="solid"/>
              <a:miter/>
            </a:ln>
          </p:spPr>
          <p:txBody>
            <a:bodyPr rtlCol="0" anchor="ctr"/>
            <a:lstStyle/>
            <a:p>
              <a:endParaRPr lang="en-US" dirty="0"/>
            </a:p>
          </p:txBody>
        </p:sp>
        <p:sp>
          <p:nvSpPr>
            <p:cNvPr id="32" name="Graphic 23">
              <a:extLst>
                <a:ext uri="{FF2B5EF4-FFF2-40B4-BE49-F238E27FC236}">
                  <a16:creationId xmlns:a16="http://schemas.microsoft.com/office/drawing/2014/main" id="{70EACCA0-807F-4040-BB88-BF740957326E}"/>
                </a:ext>
              </a:extLst>
            </p:cNvPr>
            <p:cNvSpPr/>
            <p:nvPr/>
          </p:nvSpPr>
          <p:spPr>
            <a:xfrm>
              <a:off x="8595609" y="3295434"/>
              <a:ext cx="1395668" cy="2382386"/>
            </a:xfrm>
            <a:custGeom>
              <a:avLst/>
              <a:gdLst>
                <a:gd name="connsiteX0" fmla="*/ 1191193 w 1395668"/>
                <a:gd name="connsiteY0" fmla="*/ 2201351 h 2382386"/>
                <a:gd name="connsiteX1" fmla="*/ 798051 w 1395668"/>
                <a:gd name="connsiteY1" fmla="*/ 2122041 h 2382386"/>
                <a:gd name="connsiteX2" fmla="*/ 476888 w 1395668"/>
                <a:gd name="connsiteY2" fmla="*/ 1905469 h 2382386"/>
                <a:gd name="connsiteX3" fmla="*/ 260315 w 1395668"/>
                <a:gd name="connsiteY3" fmla="*/ 1584306 h 2382386"/>
                <a:gd name="connsiteX4" fmla="*/ 181005 w 1395668"/>
                <a:gd name="connsiteY4" fmla="*/ 1191193 h 2382386"/>
                <a:gd name="connsiteX5" fmla="*/ 260315 w 1395668"/>
                <a:gd name="connsiteY5" fmla="*/ 798051 h 2382386"/>
                <a:gd name="connsiteX6" fmla="*/ 476888 w 1395668"/>
                <a:gd name="connsiteY6" fmla="*/ 476888 h 2382386"/>
                <a:gd name="connsiteX7" fmla="*/ 768637 w 1395668"/>
                <a:gd name="connsiteY7" fmla="*/ 273378 h 2382386"/>
                <a:gd name="connsiteX8" fmla="*/ 798051 w 1395668"/>
                <a:gd name="connsiteY8" fmla="*/ 260315 h 2382386"/>
                <a:gd name="connsiteX9" fmla="*/ 1191193 w 1395668"/>
                <a:gd name="connsiteY9" fmla="*/ 181005 h 2382386"/>
                <a:gd name="connsiteX10" fmla="*/ 1395668 w 1395668"/>
                <a:gd name="connsiteY10" fmla="*/ 201639 h 2382386"/>
                <a:gd name="connsiteX11" fmla="*/ 1395668 w 1395668"/>
                <a:gd name="connsiteY11" fmla="*/ 17557 h 2382386"/>
                <a:gd name="connsiteX12" fmla="*/ 1191193 w 1395668"/>
                <a:gd name="connsiteY12" fmla="*/ 0 h 2382386"/>
                <a:gd name="connsiteX13" fmla="*/ 768637 w 1395668"/>
                <a:gd name="connsiteY13" fmla="*/ 77138 h 2382386"/>
                <a:gd name="connsiteX14" fmla="*/ 0 w 1395668"/>
                <a:gd name="connsiteY14" fmla="*/ 1191193 h 2382386"/>
                <a:gd name="connsiteX15" fmla="*/ 1191193 w 1395668"/>
                <a:gd name="connsiteY15" fmla="*/ 2382386 h 2382386"/>
                <a:gd name="connsiteX16" fmla="*/ 1395668 w 1395668"/>
                <a:gd name="connsiteY16" fmla="*/ 2364889 h 2382386"/>
                <a:gd name="connsiteX17" fmla="*/ 1395668 w 1395668"/>
                <a:gd name="connsiteY17" fmla="*/ 2180747 h 2382386"/>
                <a:gd name="connsiteX18" fmla="*/ 1191193 w 1395668"/>
                <a:gd name="connsiteY18" fmla="*/ 2201351 h 238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5668" h="2382386">
                  <a:moveTo>
                    <a:pt x="1191193" y="2201351"/>
                  </a:moveTo>
                  <a:cubicBezTo>
                    <a:pt x="1054746" y="2201351"/>
                    <a:pt x="922461" y="2174683"/>
                    <a:pt x="798051" y="2122041"/>
                  </a:cubicBezTo>
                  <a:cubicBezTo>
                    <a:pt x="677773" y="2071179"/>
                    <a:pt x="569743" y="1998324"/>
                    <a:pt x="476888" y="1905469"/>
                  </a:cubicBezTo>
                  <a:cubicBezTo>
                    <a:pt x="384062" y="1812643"/>
                    <a:pt x="311208" y="1704583"/>
                    <a:pt x="260315" y="1584306"/>
                  </a:cubicBezTo>
                  <a:cubicBezTo>
                    <a:pt x="207703" y="1459925"/>
                    <a:pt x="181005" y="1327641"/>
                    <a:pt x="181005" y="1191193"/>
                  </a:cubicBezTo>
                  <a:cubicBezTo>
                    <a:pt x="181005" y="1054746"/>
                    <a:pt x="207673" y="922461"/>
                    <a:pt x="260315" y="798051"/>
                  </a:cubicBezTo>
                  <a:cubicBezTo>
                    <a:pt x="311178" y="677773"/>
                    <a:pt x="384032" y="569743"/>
                    <a:pt x="476888" y="476888"/>
                  </a:cubicBezTo>
                  <a:cubicBezTo>
                    <a:pt x="562081" y="391695"/>
                    <a:pt x="660125" y="323365"/>
                    <a:pt x="768637" y="273378"/>
                  </a:cubicBezTo>
                  <a:cubicBezTo>
                    <a:pt x="778351" y="268883"/>
                    <a:pt x="788125" y="264508"/>
                    <a:pt x="798051" y="260315"/>
                  </a:cubicBezTo>
                  <a:cubicBezTo>
                    <a:pt x="922461" y="207703"/>
                    <a:pt x="1054716" y="181005"/>
                    <a:pt x="1191193" y="181005"/>
                  </a:cubicBezTo>
                  <a:cubicBezTo>
                    <a:pt x="1260609" y="181005"/>
                    <a:pt x="1328908" y="187943"/>
                    <a:pt x="1395668" y="201639"/>
                  </a:cubicBezTo>
                  <a:lnTo>
                    <a:pt x="1395668" y="17557"/>
                  </a:lnTo>
                  <a:cubicBezTo>
                    <a:pt x="1329209" y="6064"/>
                    <a:pt x="1260910" y="0"/>
                    <a:pt x="1191193" y="0"/>
                  </a:cubicBezTo>
                  <a:cubicBezTo>
                    <a:pt x="1042407" y="0"/>
                    <a:pt x="899956" y="27302"/>
                    <a:pt x="768637" y="77138"/>
                  </a:cubicBezTo>
                  <a:cubicBezTo>
                    <a:pt x="319353" y="247615"/>
                    <a:pt x="0" y="682117"/>
                    <a:pt x="0" y="1191193"/>
                  </a:cubicBezTo>
                  <a:cubicBezTo>
                    <a:pt x="0" y="1849055"/>
                    <a:pt x="533301" y="2382386"/>
                    <a:pt x="1191193" y="2382386"/>
                  </a:cubicBezTo>
                  <a:cubicBezTo>
                    <a:pt x="1260910" y="2382386"/>
                    <a:pt x="1329240" y="2376383"/>
                    <a:pt x="1395668" y="2364889"/>
                  </a:cubicBezTo>
                  <a:lnTo>
                    <a:pt x="1395668" y="2180747"/>
                  </a:lnTo>
                  <a:cubicBezTo>
                    <a:pt x="1328908" y="2194413"/>
                    <a:pt x="1260578" y="2201351"/>
                    <a:pt x="1191193" y="2201351"/>
                  </a:cubicBezTo>
                  <a:close/>
                </a:path>
              </a:pathLst>
            </a:custGeom>
            <a:solidFill>
              <a:schemeClr val="accent3"/>
            </a:solidFill>
            <a:ln w="3014"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9816831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EF1D37D-7D53-43D9-B054-3B3A36C7C4FF}"/>
              </a:ext>
            </a:extLst>
          </p:cNvPr>
          <p:cNvSpPr>
            <a:spLocks noGrp="1"/>
          </p:cNvSpPr>
          <p:nvPr>
            <p:ph type="title"/>
          </p:nvPr>
        </p:nvSpPr>
        <p:spPr>
          <a:xfrm>
            <a:off x="1026850" y="563671"/>
            <a:ext cx="4989629" cy="2387771"/>
          </a:xfrm>
        </p:spPr>
        <p:txBody>
          <a:bodyPr/>
          <a:lstStyle/>
          <a:p>
            <a:r>
              <a:rPr lang="en-US" dirty="0"/>
              <a:t>Thank you </a:t>
            </a:r>
          </a:p>
        </p:txBody>
      </p:sp>
      <p:sp>
        <p:nvSpPr>
          <p:cNvPr id="9" name="Text Placeholder 8">
            <a:extLst>
              <a:ext uri="{FF2B5EF4-FFF2-40B4-BE49-F238E27FC236}">
                <a16:creationId xmlns:a16="http://schemas.microsoft.com/office/drawing/2014/main" id="{54B54C36-E55C-4D10-96EB-21DBB6481D7E}"/>
              </a:ext>
            </a:extLst>
          </p:cNvPr>
          <p:cNvSpPr>
            <a:spLocks noGrp="1"/>
          </p:cNvSpPr>
          <p:nvPr>
            <p:ph type="body" sz="quarter" idx="12"/>
          </p:nvPr>
        </p:nvSpPr>
        <p:spPr>
          <a:xfrm>
            <a:off x="1026852" y="3531676"/>
            <a:ext cx="4989628" cy="1756576"/>
          </a:xfrm>
        </p:spPr>
        <p:txBody>
          <a:bodyPr>
            <a:normAutofit/>
          </a:bodyPr>
          <a:lstStyle/>
          <a:p>
            <a:r>
              <a:rPr lang="en-US" dirty="0"/>
              <a:t>Neil Kattampallil</a:t>
            </a:r>
          </a:p>
          <a:p>
            <a:r>
              <a:rPr lang="en-US" dirty="0"/>
              <a:t>nak3t@virginia.edu</a:t>
            </a:r>
          </a:p>
        </p:txBody>
      </p:sp>
      <p:sp>
        <p:nvSpPr>
          <p:cNvPr id="22" name="Slide Number Placeholder 21">
            <a:extLst>
              <a:ext uri="{FF2B5EF4-FFF2-40B4-BE49-F238E27FC236}">
                <a16:creationId xmlns:a16="http://schemas.microsoft.com/office/drawing/2014/main" id="{D185F1A6-517F-4333-A04B-A1833CCBA40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69</a:t>
            </a:fld>
            <a:endParaRPr lang="en-US" dirty="0"/>
          </a:p>
        </p:txBody>
      </p:sp>
    </p:spTree>
    <p:extLst>
      <p:ext uri="{BB962C8B-B14F-4D97-AF65-F5344CB8AC3E}">
        <p14:creationId xmlns:p14="http://schemas.microsoft.com/office/powerpoint/2010/main" val="2806944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1001456" y="894995"/>
            <a:ext cx="4579970" cy="538038"/>
          </a:xfrm>
        </p:spPr>
        <p:txBody>
          <a:bodyPr/>
          <a:lstStyle/>
          <a:p>
            <a:r>
              <a:rPr lang="en-US" dirty="0"/>
              <a:t>Origin</a:t>
            </a:r>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355444" y="1776575"/>
            <a:ext cx="6979534" cy="2980620"/>
          </a:xfrm>
        </p:spPr>
        <p:txBody>
          <a:bodyPr/>
          <a:lstStyle/>
          <a:p>
            <a:r>
              <a:rPr lang="en-US" dirty="0"/>
              <a:t>Arthur Samuel of IBM developed a computer program for playing checkers in the 1950s. Since the program had a very small amount of computer memory available, Samuel initiated what is called alpha-beta pruning. His design included a scoring function using the positions of the pieces on the board. The scoring function attempted to measure the chances of each side winning. The program chooses its next move using a minimax strategy, which eventually evolved into the minimax algorithm.</a:t>
            </a:r>
          </a:p>
          <a:p>
            <a:endParaRPr lang="en-US" dirty="0"/>
          </a:p>
          <a:p>
            <a:r>
              <a:rPr lang="en-US" dirty="0"/>
              <a:t>Samuel also designed a number of mechanisms allowing his program to become better. In what Samuel called rote learning, his program recorded/remembered all positions it had already seen and combined this with the values of the reward function. Arthur Samuel coined the phrase “machine learning” in 1952. </a:t>
            </a:r>
          </a:p>
        </p:txBody>
      </p:sp>
      <p:sp>
        <p:nvSpPr>
          <p:cNvPr id="11" name="Slide Number Placeholder 10">
            <a:extLst>
              <a:ext uri="{FF2B5EF4-FFF2-40B4-BE49-F238E27FC236}">
                <a16:creationId xmlns:a16="http://schemas.microsoft.com/office/drawing/2014/main" id="{122A69A8-1CA3-486A-A675-DB22FF0D4A7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7</a:t>
            </a:fld>
            <a:endParaRPr lang="en-US" dirty="0"/>
          </a:p>
        </p:txBody>
      </p:sp>
      <p:pic>
        <p:nvPicPr>
          <p:cNvPr id="5" name="Picture Placeholder 4" descr="A picture containing indoor games and sports, board game, tabletop game, games&#10;&#10;Description automatically generated">
            <a:extLst>
              <a:ext uri="{FF2B5EF4-FFF2-40B4-BE49-F238E27FC236}">
                <a16:creationId xmlns:a16="http://schemas.microsoft.com/office/drawing/2014/main" id="{93068F35-B647-420A-FC55-52E79D596625}"/>
              </a:ext>
            </a:extLst>
          </p:cNvPr>
          <p:cNvPicPr>
            <a:picLocks noGrp="1" noChangeAspect="1"/>
          </p:cNvPicPr>
          <p:nvPr>
            <p:ph type="pic" sz="quarter" idx="13"/>
          </p:nvPr>
        </p:nvPicPr>
        <p:blipFill>
          <a:blip r:embed="rId2"/>
          <a:srcRect t="923" b="923"/>
          <a:stretch>
            <a:fillRect/>
          </a:stretch>
        </p:blipFill>
        <p:spPr/>
      </p:pic>
    </p:spTree>
    <p:extLst>
      <p:ext uri="{BB962C8B-B14F-4D97-AF65-F5344CB8AC3E}">
        <p14:creationId xmlns:p14="http://schemas.microsoft.com/office/powerpoint/2010/main" val="2184235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B5DCDD26-2EBE-4DA1-88E6-739CC32AAE6D}"/>
              </a:ext>
              <a:ext uri="{C183D7F6-B498-43B3-948B-1728B52AA6E4}">
                <adec:decorative xmlns:adec="http://schemas.microsoft.com/office/drawing/2017/decorative" val="1"/>
              </a:ext>
            </a:extLst>
          </p:cNvPr>
          <p:cNvSpPr/>
          <p:nvPr/>
        </p:nvSpPr>
        <p:spPr>
          <a:xfrm>
            <a:off x="957352" y="2370948"/>
            <a:ext cx="2208131" cy="2208131"/>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9105DC8A-F469-4525-9B35-A48C39C675D8}"/>
              </a:ext>
              <a:ext uri="{C183D7F6-B498-43B3-948B-1728B52AA6E4}">
                <adec:decorative xmlns:adec="http://schemas.microsoft.com/office/drawing/2017/decorative" val="1"/>
              </a:ext>
            </a:extLst>
          </p:cNvPr>
          <p:cNvSpPr/>
          <p:nvPr/>
        </p:nvSpPr>
        <p:spPr>
          <a:xfrm>
            <a:off x="5022676" y="2345937"/>
            <a:ext cx="2208131" cy="2208131"/>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83532D8B-A149-411A-B087-EBA1EE6C6225}"/>
              </a:ext>
              <a:ext uri="{C183D7F6-B498-43B3-948B-1728B52AA6E4}">
                <adec:decorative xmlns:adec="http://schemas.microsoft.com/office/drawing/2017/decorative" val="1"/>
              </a:ext>
            </a:extLst>
          </p:cNvPr>
          <p:cNvSpPr/>
          <p:nvPr/>
        </p:nvSpPr>
        <p:spPr>
          <a:xfrm>
            <a:off x="9088004" y="2370948"/>
            <a:ext cx="2208130" cy="2208130"/>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itle 52">
            <a:extLst>
              <a:ext uri="{FF2B5EF4-FFF2-40B4-BE49-F238E27FC236}">
                <a16:creationId xmlns:a16="http://schemas.microsoft.com/office/drawing/2014/main" id="{24046B9E-C52D-4466-AE77-E724F5B083A6}"/>
              </a:ext>
            </a:extLst>
          </p:cNvPr>
          <p:cNvSpPr>
            <a:spLocks noGrp="1"/>
          </p:cNvSpPr>
          <p:nvPr>
            <p:ph type="title"/>
          </p:nvPr>
        </p:nvSpPr>
        <p:spPr>
          <a:xfrm>
            <a:off x="3290168" y="821252"/>
            <a:ext cx="5611660" cy="677782"/>
          </a:xfrm>
        </p:spPr>
        <p:txBody>
          <a:bodyPr/>
          <a:lstStyle/>
          <a:p>
            <a:r>
              <a:rPr lang="en-US" dirty="0"/>
              <a:t>ML Types</a:t>
            </a:r>
          </a:p>
        </p:txBody>
      </p:sp>
      <p:sp>
        <p:nvSpPr>
          <p:cNvPr id="9" name="Text Placeholder 8">
            <a:extLst>
              <a:ext uri="{FF2B5EF4-FFF2-40B4-BE49-F238E27FC236}">
                <a16:creationId xmlns:a16="http://schemas.microsoft.com/office/drawing/2014/main" id="{628F2B12-A6FB-49BB-8D11-55B45902D329}"/>
              </a:ext>
            </a:extLst>
          </p:cNvPr>
          <p:cNvSpPr>
            <a:spLocks noGrp="1"/>
          </p:cNvSpPr>
          <p:nvPr>
            <p:ph type="body" sz="quarter" idx="19"/>
          </p:nvPr>
        </p:nvSpPr>
        <p:spPr>
          <a:xfrm>
            <a:off x="3519728" y="1499034"/>
            <a:ext cx="5152539" cy="718457"/>
          </a:xfrm>
        </p:spPr>
        <p:txBody>
          <a:bodyPr/>
          <a:lstStyle/>
          <a:p>
            <a:r>
              <a:rPr lang="en-ZA" dirty="0"/>
              <a:t>3 main types of Machine learning Methods</a:t>
            </a:r>
            <a:endParaRPr lang="en-US" dirty="0"/>
          </a:p>
        </p:txBody>
      </p:sp>
      <p:sp>
        <p:nvSpPr>
          <p:cNvPr id="31" name="Text Placeholder 30">
            <a:extLst>
              <a:ext uri="{FF2B5EF4-FFF2-40B4-BE49-F238E27FC236}">
                <a16:creationId xmlns:a16="http://schemas.microsoft.com/office/drawing/2014/main" id="{5B9D383F-A60F-4C89-8A00-CF569497000A}"/>
              </a:ext>
            </a:extLst>
          </p:cNvPr>
          <p:cNvSpPr>
            <a:spLocks noGrp="1"/>
          </p:cNvSpPr>
          <p:nvPr>
            <p:ph type="body" sz="quarter" idx="26"/>
          </p:nvPr>
        </p:nvSpPr>
        <p:spPr>
          <a:xfrm>
            <a:off x="1207934" y="3021753"/>
            <a:ext cx="1706965" cy="1048575"/>
          </a:xfrm>
        </p:spPr>
        <p:txBody>
          <a:bodyPr/>
          <a:lstStyle/>
          <a:p>
            <a:r>
              <a:rPr lang="en-US" dirty="0"/>
              <a:t>Supervised</a:t>
            </a:r>
          </a:p>
          <a:p>
            <a:r>
              <a:rPr lang="en-US" dirty="0"/>
              <a:t>Learning</a:t>
            </a:r>
          </a:p>
        </p:txBody>
      </p:sp>
      <p:sp>
        <p:nvSpPr>
          <p:cNvPr id="32" name="Text Placeholder 31">
            <a:extLst>
              <a:ext uri="{FF2B5EF4-FFF2-40B4-BE49-F238E27FC236}">
                <a16:creationId xmlns:a16="http://schemas.microsoft.com/office/drawing/2014/main" id="{1F406394-948C-4B32-9F32-893A9CDFB903}"/>
              </a:ext>
            </a:extLst>
          </p:cNvPr>
          <p:cNvSpPr>
            <a:spLocks noGrp="1"/>
          </p:cNvSpPr>
          <p:nvPr>
            <p:ph type="body" sz="quarter" idx="27"/>
          </p:nvPr>
        </p:nvSpPr>
        <p:spPr>
          <a:xfrm>
            <a:off x="5173934" y="2996741"/>
            <a:ext cx="1905613" cy="1048575"/>
          </a:xfrm>
        </p:spPr>
        <p:txBody>
          <a:bodyPr/>
          <a:lstStyle/>
          <a:p>
            <a:r>
              <a:rPr lang="en-US" dirty="0"/>
              <a:t>Unsupervised Learning</a:t>
            </a:r>
          </a:p>
        </p:txBody>
      </p:sp>
      <p:sp>
        <p:nvSpPr>
          <p:cNvPr id="58" name="Text Placeholder 57">
            <a:extLst>
              <a:ext uri="{FF2B5EF4-FFF2-40B4-BE49-F238E27FC236}">
                <a16:creationId xmlns:a16="http://schemas.microsoft.com/office/drawing/2014/main" id="{D4D6CB0C-A7D9-4409-AB5D-E136D3307DF5}"/>
              </a:ext>
            </a:extLst>
          </p:cNvPr>
          <p:cNvSpPr>
            <a:spLocks noGrp="1"/>
          </p:cNvSpPr>
          <p:nvPr>
            <p:ph type="body" sz="quarter" idx="13"/>
          </p:nvPr>
        </p:nvSpPr>
        <p:spPr>
          <a:xfrm>
            <a:off x="845908" y="4683009"/>
            <a:ext cx="2431015" cy="1148945"/>
          </a:xfrm>
        </p:spPr>
        <p:txBody>
          <a:bodyPr/>
          <a:lstStyle/>
          <a:p>
            <a:r>
              <a:rPr lang="en-US" sz="2000" dirty="0"/>
              <a:t>Supervised Learning involves training a model using labeled data</a:t>
            </a:r>
          </a:p>
        </p:txBody>
      </p:sp>
      <p:sp>
        <p:nvSpPr>
          <p:cNvPr id="59" name="Text Placeholder 58">
            <a:extLst>
              <a:ext uri="{FF2B5EF4-FFF2-40B4-BE49-F238E27FC236}">
                <a16:creationId xmlns:a16="http://schemas.microsoft.com/office/drawing/2014/main" id="{C57077DD-31D5-47C0-8A51-7084E938B943}"/>
              </a:ext>
            </a:extLst>
          </p:cNvPr>
          <p:cNvSpPr>
            <a:spLocks noGrp="1"/>
          </p:cNvSpPr>
          <p:nvPr>
            <p:ph type="body" sz="quarter" idx="29"/>
          </p:nvPr>
        </p:nvSpPr>
        <p:spPr>
          <a:xfrm>
            <a:off x="4911232" y="4686383"/>
            <a:ext cx="2431015" cy="1148945"/>
          </a:xfrm>
        </p:spPr>
        <p:txBody>
          <a:bodyPr/>
          <a:lstStyle/>
          <a:p>
            <a:r>
              <a:rPr lang="en-US" sz="2000" dirty="0"/>
              <a:t>Unsupervised Learning involves discovering patterns in unlabeled data.</a:t>
            </a:r>
          </a:p>
        </p:txBody>
      </p:sp>
      <p:sp>
        <p:nvSpPr>
          <p:cNvPr id="60" name="Text Placeholder 59">
            <a:extLst>
              <a:ext uri="{FF2B5EF4-FFF2-40B4-BE49-F238E27FC236}">
                <a16:creationId xmlns:a16="http://schemas.microsoft.com/office/drawing/2014/main" id="{E7D0D0D6-1ED1-462C-B06F-D055EA885C54}"/>
              </a:ext>
            </a:extLst>
          </p:cNvPr>
          <p:cNvSpPr>
            <a:spLocks noGrp="1"/>
          </p:cNvSpPr>
          <p:nvPr>
            <p:ph type="body" sz="quarter" idx="30"/>
          </p:nvPr>
        </p:nvSpPr>
        <p:spPr>
          <a:xfrm>
            <a:off x="9088004" y="4808727"/>
            <a:ext cx="2431015" cy="1148945"/>
          </a:xfrm>
        </p:spPr>
        <p:txBody>
          <a:bodyPr/>
          <a:lstStyle/>
          <a:p>
            <a:r>
              <a:rPr lang="en-US" sz="2000" dirty="0"/>
              <a:t>Reinforcement Learning involves training a model to make decisions based on trial and error.</a:t>
            </a:r>
          </a:p>
          <a:p>
            <a:r>
              <a:rPr lang="en-US" dirty="0"/>
              <a:t>​</a:t>
            </a:r>
          </a:p>
        </p:txBody>
      </p:sp>
      <p:sp>
        <p:nvSpPr>
          <p:cNvPr id="25" name="Slide Number Placeholder 24">
            <a:extLst>
              <a:ext uri="{FF2B5EF4-FFF2-40B4-BE49-F238E27FC236}">
                <a16:creationId xmlns:a16="http://schemas.microsoft.com/office/drawing/2014/main" id="{97A7A317-65B9-416D-A896-F174F465EC69}"/>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8</a:t>
            </a:fld>
            <a:endParaRPr lang="en-US" dirty="0"/>
          </a:p>
        </p:txBody>
      </p:sp>
      <p:sp>
        <p:nvSpPr>
          <p:cNvPr id="3" name="Text Placeholder 2">
            <a:extLst>
              <a:ext uri="{FF2B5EF4-FFF2-40B4-BE49-F238E27FC236}">
                <a16:creationId xmlns:a16="http://schemas.microsoft.com/office/drawing/2014/main" id="{4B9B1454-29F9-B799-4542-1D9B880291AB}"/>
              </a:ext>
            </a:extLst>
          </p:cNvPr>
          <p:cNvSpPr>
            <a:spLocks noGrp="1"/>
          </p:cNvSpPr>
          <p:nvPr>
            <p:ph type="body" sz="quarter" idx="28"/>
          </p:nvPr>
        </p:nvSpPr>
        <p:spPr>
          <a:xfrm>
            <a:off x="9164368" y="3021750"/>
            <a:ext cx="2181724" cy="1048575"/>
          </a:xfrm>
        </p:spPr>
        <p:txBody>
          <a:bodyPr/>
          <a:lstStyle/>
          <a:p>
            <a:r>
              <a:rPr lang="en-US" dirty="0"/>
              <a:t>Reinforcement</a:t>
            </a:r>
          </a:p>
          <a:p>
            <a:r>
              <a:rPr lang="en-US" dirty="0"/>
              <a:t>Learning</a:t>
            </a:r>
          </a:p>
        </p:txBody>
      </p:sp>
    </p:spTree>
    <p:extLst>
      <p:ext uri="{BB962C8B-B14F-4D97-AF65-F5344CB8AC3E}">
        <p14:creationId xmlns:p14="http://schemas.microsoft.com/office/powerpoint/2010/main" val="1068840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56C6724C-9FF7-4DF9-B366-D5C52888E8C0}"/>
              </a:ext>
            </a:extLst>
          </p:cNvPr>
          <p:cNvSpPr>
            <a:spLocks noGrp="1"/>
          </p:cNvSpPr>
          <p:nvPr>
            <p:ph type="title"/>
          </p:nvPr>
        </p:nvSpPr>
        <p:spPr>
          <a:xfrm>
            <a:off x="3131507" y="412356"/>
            <a:ext cx="5561556" cy="567670"/>
          </a:xfrm>
        </p:spPr>
        <p:txBody>
          <a:bodyPr/>
          <a:lstStyle/>
          <a:p>
            <a:r>
              <a:rPr lang="en-US" dirty="0"/>
              <a:t>Supervised Learning</a:t>
            </a:r>
          </a:p>
        </p:txBody>
      </p:sp>
      <p:sp>
        <p:nvSpPr>
          <p:cNvPr id="255" name="Slide Number Placeholder 254">
            <a:extLst>
              <a:ext uri="{FF2B5EF4-FFF2-40B4-BE49-F238E27FC236}">
                <a16:creationId xmlns:a16="http://schemas.microsoft.com/office/drawing/2014/main" id="{0911F1E0-1FA7-400E-8710-DAAD103CDD47}"/>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9</a:t>
            </a:fld>
            <a:endParaRPr lang="en-US" dirty="0"/>
          </a:p>
        </p:txBody>
      </p:sp>
      <p:pic>
        <p:nvPicPr>
          <p:cNvPr id="48" name="Picture 47">
            <a:extLst>
              <a:ext uri="{FF2B5EF4-FFF2-40B4-BE49-F238E27FC236}">
                <a16:creationId xmlns:a16="http://schemas.microsoft.com/office/drawing/2014/main" id="{9A69F84D-FA4F-5E73-E6DD-5AF51C6E950C}"/>
              </a:ext>
            </a:extLst>
          </p:cNvPr>
          <p:cNvPicPr>
            <a:picLocks noChangeAspect="1"/>
          </p:cNvPicPr>
          <p:nvPr/>
        </p:nvPicPr>
        <p:blipFill>
          <a:blip r:embed="rId2"/>
          <a:stretch>
            <a:fillRect/>
          </a:stretch>
        </p:blipFill>
        <p:spPr>
          <a:xfrm>
            <a:off x="417250" y="1161841"/>
            <a:ext cx="3944187" cy="4585953"/>
          </a:xfrm>
          <a:prstGeom prst="rect">
            <a:avLst/>
          </a:prstGeom>
        </p:spPr>
      </p:pic>
      <p:sp>
        <p:nvSpPr>
          <p:cNvPr id="50" name="Text Placeholder 34">
            <a:extLst>
              <a:ext uri="{FF2B5EF4-FFF2-40B4-BE49-F238E27FC236}">
                <a16:creationId xmlns:a16="http://schemas.microsoft.com/office/drawing/2014/main" id="{090C243C-A245-B8B5-080D-C25504643C98}"/>
              </a:ext>
            </a:extLst>
          </p:cNvPr>
          <p:cNvSpPr txBox="1">
            <a:spLocks/>
          </p:cNvSpPr>
          <p:nvPr/>
        </p:nvSpPr>
        <p:spPr>
          <a:xfrm>
            <a:off x="7830565" y="2127819"/>
            <a:ext cx="3639904" cy="387746"/>
          </a:xfrm>
          <a:prstGeom prst="rect">
            <a:avLst/>
          </a:prstGeom>
        </p:spPr>
        <p:txBody>
          <a:bodyPr anchor="b"/>
          <a:lstStyle>
            <a:lvl1pPr marL="0" indent="0" algn="ctr" defTabSz="914400" rtl="0" eaLnBrk="1" latinLnBrk="0" hangingPunct="1">
              <a:lnSpc>
                <a:spcPct val="100000"/>
              </a:lnSpc>
              <a:spcBef>
                <a:spcPts val="0"/>
              </a:spcBef>
              <a:spcAft>
                <a:spcPts val="0"/>
              </a:spcAft>
              <a:buFont typeface="Arial" panose="020B0604020202020204" pitchFamily="34" charset="0"/>
              <a:buNone/>
              <a:defRPr sz="1600" kern="1200" cap="none" spc="200" baseline="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6">
                    <a:lumMod val="75000"/>
                  </a:schemeClr>
                </a:solidFill>
              </a:rPr>
              <a:t>Used to predict real values</a:t>
            </a:r>
          </a:p>
        </p:txBody>
      </p:sp>
      <p:sp>
        <p:nvSpPr>
          <p:cNvPr id="51" name="Text Placeholder 35">
            <a:extLst>
              <a:ext uri="{FF2B5EF4-FFF2-40B4-BE49-F238E27FC236}">
                <a16:creationId xmlns:a16="http://schemas.microsoft.com/office/drawing/2014/main" id="{081A9C4D-A4F6-A3FB-0695-4C96AF7A2390}"/>
              </a:ext>
            </a:extLst>
          </p:cNvPr>
          <p:cNvSpPr txBox="1">
            <a:spLocks/>
          </p:cNvSpPr>
          <p:nvPr/>
        </p:nvSpPr>
        <p:spPr>
          <a:xfrm>
            <a:off x="7879115" y="2515565"/>
            <a:ext cx="3639904" cy="481781"/>
          </a:xfrm>
          <a:prstGeom prst="rect">
            <a:avLst/>
          </a:prstGeom>
        </p:spPr>
        <p:txBody>
          <a:bodyPr/>
          <a:lstStyle>
            <a:lvl1pPr marL="0" indent="0" algn="ctr" defTabSz="914400" rtl="0" eaLnBrk="1" latinLnBrk="0" hangingPunct="1">
              <a:lnSpc>
                <a:spcPct val="125000"/>
              </a:lnSpc>
              <a:spcBef>
                <a:spcPts val="0"/>
              </a:spcBef>
              <a:buFont typeface="Arial" panose="020B0604020202020204" pitchFamily="34" charset="0"/>
              <a:buNone/>
              <a:defRPr sz="12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Examples: Forecasting future data (Extrapolation)</a:t>
            </a:r>
          </a:p>
          <a:p>
            <a:r>
              <a:rPr lang="en-US" dirty="0"/>
              <a:t>Financial forecasting, house prices, stock prices, sales forecasting</a:t>
            </a:r>
          </a:p>
        </p:txBody>
      </p:sp>
      <p:sp>
        <p:nvSpPr>
          <p:cNvPr id="52" name="Text Placeholder 124">
            <a:extLst>
              <a:ext uri="{FF2B5EF4-FFF2-40B4-BE49-F238E27FC236}">
                <a16:creationId xmlns:a16="http://schemas.microsoft.com/office/drawing/2014/main" id="{2DAEA74A-0332-A3E5-77BF-94E0C1229ABB}"/>
              </a:ext>
            </a:extLst>
          </p:cNvPr>
          <p:cNvSpPr>
            <a:spLocks noGrp="1"/>
          </p:cNvSpPr>
          <p:nvPr>
            <p:ph type="body" sz="quarter" idx="21"/>
          </p:nvPr>
        </p:nvSpPr>
        <p:spPr>
          <a:xfrm>
            <a:off x="4694224" y="4153829"/>
            <a:ext cx="2938509" cy="1072345"/>
          </a:xfrm>
        </p:spPr>
        <p:txBody>
          <a:bodyPr/>
          <a:lstStyle/>
          <a:p>
            <a:r>
              <a:rPr lang="en-US" sz="2000" dirty="0" err="1"/>
              <a:t>cLASSIFICATION</a:t>
            </a:r>
            <a:endParaRPr lang="en-US" sz="2000" dirty="0"/>
          </a:p>
        </p:txBody>
      </p:sp>
      <p:sp>
        <p:nvSpPr>
          <p:cNvPr id="79" name="Text Placeholder 124">
            <a:extLst>
              <a:ext uri="{FF2B5EF4-FFF2-40B4-BE49-F238E27FC236}">
                <a16:creationId xmlns:a16="http://schemas.microsoft.com/office/drawing/2014/main" id="{1C0C549E-69D6-C36F-EE8A-9C91817C8374}"/>
              </a:ext>
            </a:extLst>
          </p:cNvPr>
          <p:cNvSpPr txBox="1">
            <a:spLocks/>
          </p:cNvSpPr>
          <p:nvPr/>
        </p:nvSpPr>
        <p:spPr>
          <a:xfrm>
            <a:off x="4975038" y="1789405"/>
            <a:ext cx="2241925" cy="1072345"/>
          </a:xfrm>
          <a:prstGeom prst="rect">
            <a:avLst/>
          </a:prstGeom>
        </p:spPr>
        <p:txBody>
          <a:bodyPr anchor="ctr"/>
          <a:lstStyle>
            <a:lvl1pPr marL="0" indent="0" algn="ctr" defTabSz="914400" rtl="0" eaLnBrk="1" latinLnBrk="0" hangingPunct="1">
              <a:lnSpc>
                <a:spcPct val="100000"/>
              </a:lnSpc>
              <a:spcBef>
                <a:spcPts val="0"/>
              </a:spcBef>
              <a:spcAft>
                <a:spcPts val="0"/>
              </a:spcAft>
              <a:buFont typeface="Arial" panose="020B0604020202020204" pitchFamily="34" charset="0"/>
              <a:buNone/>
              <a:defRPr sz="4000" kern="1200" cap="all" spc="4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err="1"/>
              <a:t>rEGRESSION</a:t>
            </a:r>
            <a:endParaRPr lang="en-US" sz="2000" dirty="0"/>
          </a:p>
        </p:txBody>
      </p:sp>
      <p:sp>
        <p:nvSpPr>
          <p:cNvPr id="82" name="Text Placeholder 34">
            <a:extLst>
              <a:ext uri="{FF2B5EF4-FFF2-40B4-BE49-F238E27FC236}">
                <a16:creationId xmlns:a16="http://schemas.microsoft.com/office/drawing/2014/main" id="{E8CF54BD-FBEB-7261-F458-CE7514F5CE6D}"/>
              </a:ext>
            </a:extLst>
          </p:cNvPr>
          <p:cNvSpPr txBox="1">
            <a:spLocks/>
          </p:cNvSpPr>
          <p:nvPr/>
        </p:nvSpPr>
        <p:spPr>
          <a:xfrm>
            <a:off x="7830565" y="4464126"/>
            <a:ext cx="3639904" cy="387746"/>
          </a:xfrm>
          <a:prstGeom prst="rect">
            <a:avLst/>
          </a:prstGeom>
        </p:spPr>
        <p:txBody>
          <a:bodyPr anchor="b"/>
          <a:lstStyle>
            <a:lvl1pPr marL="0" indent="0" algn="ctr" defTabSz="914400" rtl="0" eaLnBrk="1" latinLnBrk="0" hangingPunct="1">
              <a:lnSpc>
                <a:spcPct val="100000"/>
              </a:lnSpc>
              <a:spcBef>
                <a:spcPts val="0"/>
              </a:spcBef>
              <a:spcAft>
                <a:spcPts val="0"/>
              </a:spcAft>
              <a:buFont typeface="Arial" panose="020B0604020202020204" pitchFamily="34" charset="0"/>
              <a:buNone/>
              <a:defRPr sz="1600" kern="1200" cap="none" spc="200" baseline="0">
                <a:solidFill>
                  <a:schemeClr val="accent3"/>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6">
                    <a:lumMod val="75000"/>
                  </a:schemeClr>
                </a:solidFill>
              </a:rPr>
              <a:t>Used to predict categories</a:t>
            </a:r>
          </a:p>
        </p:txBody>
      </p:sp>
      <p:sp>
        <p:nvSpPr>
          <p:cNvPr id="83" name="Text Placeholder 35">
            <a:extLst>
              <a:ext uri="{FF2B5EF4-FFF2-40B4-BE49-F238E27FC236}">
                <a16:creationId xmlns:a16="http://schemas.microsoft.com/office/drawing/2014/main" id="{3DDE0DE9-3E98-BA72-F062-B943D95498FC}"/>
              </a:ext>
            </a:extLst>
          </p:cNvPr>
          <p:cNvSpPr txBox="1">
            <a:spLocks/>
          </p:cNvSpPr>
          <p:nvPr/>
        </p:nvSpPr>
        <p:spPr>
          <a:xfrm>
            <a:off x="7879115" y="4851872"/>
            <a:ext cx="3639904" cy="481781"/>
          </a:xfrm>
          <a:prstGeom prst="rect">
            <a:avLst/>
          </a:prstGeom>
        </p:spPr>
        <p:txBody>
          <a:bodyPr/>
          <a:lstStyle>
            <a:lvl1pPr marL="0" indent="0" algn="ctr" defTabSz="914400" rtl="0" eaLnBrk="1" latinLnBrk="0" hangingPunct="1">
              <a:lnSpc>
                <a:spcPct val="125000"/>
              </a:lnSpc>
              <a:spcBef>
                <a:spcPts val="0"/>
              </a:spcBef>
              <a:buFont typeface="Arial" panose="020B0604020202020204" pitchFamily="34" charset="0"/>
              <a:buNone/>
              <a:defRPr sz="12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Examples: Spam Detection, Image classification, Shazam, DNA Sequence classification </a:t>
            </a:r>
          </a:p>
        </p:txBody>
      </p:sp>
    </p:spTree>
    <p:extLst>
      <p:ext uri="{BB962C8B-B14F-4D97-AF65-F5344CB8AC3E}">
        <p14:creationId xmlns:p14="http://schemas.microsoft.com/office/powerpoint/2010/main" val="3200003681"/>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istic Pitch Deck_TM56488565_Win32_JC_SL_v4" id="{6C16C3F5-3ABD-4B2B-B436-2E1E9CE9969F}" vid="{647D9492-9D63-44AA-8DEA-C98668FC47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5ba80a41-9917-4a22-8f13-cb051ddce64c" xsi:nil="true"/>
    <MediaServiceKeyPoints xmlns="7a2657dd-b8a5-4c99-8d51-b0b9d254c989" xsi:nil="true"/>
    <lcf76f155ced4ddcb4097134ff3c332f xmlns="7a2657dd-b8a5-4c99-8d51-b0b9d254c989">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45AE3D1135F4E41AB498540A40487BD" ma:contentTypeVersion="18" ma:contentTypeDescription="Create a new document." ma:contentTypeScope="" ma:versionID="15adbd330118f8d06bc6615d15ac85a9">
  <xsd:schema xmlns:xsd="http://www.w3.org/2001/XMLSchema" xmlns:xs="http://www.w3.org/2001/XMLSchema" xmlns:p="http://schemas.microsoft.com/office/2006/metadata/properties" xmlns:ns2="7a2657dd-b8a5-4c99-8d51-b0b9d254c989" xmlns:ns3="5ba80a41-9917-4a22-8f13-cb051ddce64c" targetNamespace="http://schemas.microsoft.com/office/2006/metadata/properties" ma:root="true" ma:fieldsID="f6a41e235a72bf34fead84cba91ed4b2" ns2:_="" ns3:_="">
    <xsd:import namespace="7a2657dd-b8a5-4c99-8d51-b0b9d254c989"/>
    <xsd:import namespace="5ba80a41-9917-4a22-8f13-cb051ddce64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2657dd-b8a5-4c99-8d51-b0b9d254c9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d038b50-52dc-447d-ac2e-a29bd036c4b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ba80a41-9917-4a22-8f13-cb051ddce64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ceef030-0fd2-4c4f-af00-feafa4f18198}" ma:internalName="TaxCatchAll" ma:showField="CatchAllData" ma:web="5ba80a41-9917-4a22-8f13-cb051ddce64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C2B339A-BBCD-4BF4-A3FE-AE1F9B12F717}">
  <ds:schemaRefs>
    <ds:schemaRef ds:uri="http://schemas.microsoft.com/sharepoint/v3/contenttype/forms"/>
  </ds:schemaRefs>
</ds:datastoreItem>
</file>

<file path=customXml/itemProps2.xml><?xml version="1.0" encoding="utf-8"?>
<ds:datastoreItem xmlns:ds="http://schemas.openxmlformats.org/officeDocument/2006/customXml" ds:itemID="{E71989D7-CF02-4DC5-9433-98B600ACA0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3525CBEC-1029-4FD3-8B23-E01B25A71C52}"/>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Futuristic pitch deck</Template>
  <TotalTime>728</TotalTime>
  <Words>5764</Words>
  <Application>Microsoft Office PowerPoint</Application>
  <PresentationFormat>Widescreen</PresentationFormat>
  <Paragraphs>710</Paragraphs>
  <Slides>69</Slides>
  <Notes>21</Notes>
  <HiddenSlides>17</HiddenSlides>
  <MMClips>1</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69</vt:i4>
      </vt:variant>
    </vt:vector>
  </HeadingPairs>
  <TitlesOfParts>
    <vt:vector size="84" baseType="lpstr">
      <vt:lpstr>Abadi</vt:lpstr>
      <vt:lpstr>Arial</vt:lpstr>
      <vt:lpstr>Calibri</vt:lpstr>
      <vt:lpstr>Century Gothic Bold</vt:lpstr>
      <vt:lpstr>Courier New</vt:lpstr>
      <vt:lpstr>Daytona Pro Light</vt:lpstr>
      <vt:lpstr>ITC Franklin Gothic Std Book</vt:lpstr>
      <vt:lpstr>ITC Franklin Gothic Std Book Condensed</vt:lpstr>
      <vt:lpstr>ITC Franklin Gothic Std Book Extra Compressed</vt:lpstr>
      <vt:lpstr>ITC Franklin Gothic Std Demi Compressed</vt:lpstr>
      <vt:lpstr>Merriweather</vt:lpstr>
      <vt:lpstr>proxima-nova-1</vt:lpstr>
      <vt:lpstr>Roboto</vt:lpstr>
      <vt:lpstr>System Font Regular</vt:lpstr>
      <vt:lpstr>Office Theme</vt:lpstr>
      <vt:lpstr>Introduction to ML</vt:lpstr>
      <vt:lpstr>Disclaimer</vt:lpstr>
      <vt:lpstr>Introduction</vt:lpstr>
      <vt:lpstr>Machine Learning</vt:lpstr>
      <vt:lpstr>Problem – Will we play pickleball today</vt:lpstr>
      <vt:lpstr>Takeaways?</vt:lpstr>
      <vt:lpstr>Origin</vt:lpstr>
      <vt:lpstr>ML Types</vt:lpstr>
      <vt:lpstr>Supervised Learning</vt:lpstr>
      <vt:lpstr>Classification</vt:lpstr>
      <vt:lpstr>PowerPoint Presentation</vt:lpstr>
      <vt:lpstr>GTA Dataset</vt:lpstr>
      <vt:lpstr>    Would a Red Domestic SUV get stolen?</vt:lpstr>
      <vt:lpstr>PowerPoint Presentation</vt:lpstr>
      <vt:lpstr>PowerPoint Presentation</vt:lpstr>
      <vt:lpstr>PowerPoint Presentation</vt:lpstr>
      <vt:lpstr>Linear Regression</vt:lpstr>
      <vt:lpstr>LASSO Regression</vt:lpstr>
      <vt:lpstr>Neural Networks : Origin Story</vt:lpstr>
      <vt:lpstr>Perceptrons (1957)</vt:lpstr>
      <vt:lpstr>Neural Networks Learning</vt:lpstr>
      <vt:lpstr>Neural Networks Currently</vt:lpstr>
      <vt:lpstr>unSupervised Learning</vt:lpstr>
      <vt:lpstr>PowerPoint Presentation</vt:lpstr>
      <vt:lpstr>Clustering </vt:lpstr>
      <vt:lpstr>Clustering continued</vt:lpstr>
      <vt:lpstr>Clustering methods</vt:lpstr>
      <vt:lpstr>Dimensionality Reduction</vt:lpstr>
      <vt:lpstr>Association rules</vt:lpstr>
      <vt:lpstr>PowerPoint Presentation</vt:lpstr>
      <vt:lpstr>Perceptrons (1957)</vt:lpstr>
      <vt:lpstr>What the Dickens?</vt:lpstr>
      <vt:lpstr>Bag of Words</vt:lpstr>
      <vt:lpstr>Representing Text as Vectors</vt:lpstr>
      <vt:lpstr>Why are we doing this?</vt:lpstr>
      <vt:lpstr>We could have better representation</vt:lpstr>
      <vt:lpstr>How do we improve model performance?</vt:lpstr>
      <vt:lpstr>Not text representation, but text embeddings</vt:lpstr>
      <vt:lpstr>Trying to illustrate this idea</vt:lpstr>
      <vt:lpstr>How do you build something like this?</vt:lpstr>
      <vt:lpstr>How did we get here?</vt:lpstr>
      <vt:lpstr>Sequence to Sequence learning</vt:lpstr>
      <vt:lpstr>ELMo</vt:lpstr>
      <vt:lpstr>Transformers</vt:lpstr>
      <vt:lpstr>PowerPoint Presentation</vt:lpstr>
      <vt:lpstr>PowerPoint Presentation</vt:lpstr>
      <vt:lpstr>PowerPoint Presentation</vt:lpstr>
      <vt:lpstr>PowerPoint Presentation</vt:lpstr>
      <vt:lpstr>PowerPoint Presentation</vt:lpstr>
      <vt:lpstr>BERT Applications</vt:lpstr>
      <vt:lpstr>Current Methods</vt:lpstr>
      <vt:lpstr>About Us</vt:lpstr>
      <vt:lpstr>Solution</vt:lpstr>
      <vt:lpstr>Product Overview</vt:lpstr>
      <vt:lpstr>Product Benefits</vt:lpstr>
      <vt:lpstr>Company Overview</vt:lpstr>
      <vt:lpstr>Business Model</vt:lpstr>
      <vt:lpstr>Market opportunity overview</vt:lpstr>
      <vt:lpstr>Market opportunity comparison </vt:lpstr>
      <vt:lpstr>Our competition</vt:lpstr>
      <vt:lpstr>Our competition graphic </vt:lpstr>
      <vt:lpstr>Growth strategy</vt:lpstr>
      <vt:lpstr>Traction</vt:lpstr>
      <vt:lpstr>Two-year action plan</vt:lpstr>
      <vt:lpstr>financials</vt:lpstr>
      <vt:lpstr>Our team</vt:lpstr>
      <vt:lpstr>Our team  </vt:lpstr>
      <vt:lpstr>Funding</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ML</dc:title>
  <dc:creator>Kattampallil, Neil Alexander (nak3t)</dc:creator>
  <cp:lastModifiedBy>Kattampallil, Neil Alexander (nak3t)</cp:lastModifiedBy>
  <cp:revision>8</cp:revision>
  <dcterms:created xsi:type="dcterms:W3CDTF">2023-06-19T23:13:51Z</dcterms:created>
  <dcterms:modified xsi:type="dcterms:W3CDTF">2023-06-21T06:42:35Z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0x010100D45AE3D1135F4E41AB498540A40487BD</vt:lpwstr>
  </property>
  <property fmtid="{D5CDD505-2E9C-101B-9397-08002B2CF9AE}" pid="3" name="MediaServiceImageTags">
    <vt:lpwstr/>
  </property>
</Properties>
</file>